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04" r:id="rId29"/>
    <p:sldId id="305"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7010400" cy="9296400"/>
  <p:embeddedFontLst>
    <p:embeddedFont>
      <p:font typeface="Arimo" panose="020B0604020202020204" charset="0"/>
      <p:regular r:id="rId51"/>
      <p:bold r:id="rId52"/>
      <p:italic r:id="rId53"/>
      <p:boldItalic r:id="rId54"/>
    </p:embeddedFont>
    <p:embeddedFont>
      <p:font typeface="Garamond" panose="02020404030301010803" pitchFamily="18"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08">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islHFjOcQTDC4AhoXEQNgVqcZf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D87ACC-C63C-4E3E-94B0-29CA06456507}">
  <a:tblStyle styleId="{17D87ACC-C63C-4E3E-94B0-29CA0645650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614" y="90"/>
      </p:cViewPr>
      <p:guideLst>
        <p:guide orient="horz" pos="1008"/>
        <p:guide/>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2275" tIns="46125" rIns="92275" bIns="461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2275" tIns="46125" rIns="92275" bIns="461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2275" tIns="46125" rIns="92275" bIns="461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2" name="Google Shape;82;p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sz="1400">
              <a:latin typeface="Arial"/>
              <a:ea typeface="Arial"/>
              <a:cs typeface="Arial"/>
              <a:sym typeface="Arial"/>
            </a:endParaRPr>
          </a:p>
        </p:txBody>
      </p:sp>
      <p:sp>
        <p:nvSpPr>
          <p:cNvPr id="83" name="Google Shape;83;p1: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95" name="Google Shape;195;p10: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4" name="Google Shape;204;p1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05" name="Google Shape;205;p11: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solidFill>
                <a:srgbClr val="FF0000"/>
              </a:solidFill>
            </a:endParaRPr>
          </a:p>
        </p:txBody>
      </p:sp>
      <p:sp>
        <p:nvSpPr>
          <p:cNvPr id="215" name="Google Shape;215;p1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226" name="Google Shape;226;p1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p1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3" name="Google Shape;253;p1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5: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3" name="Google Shape;263;p1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264" name="Google Shape;264;p16: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5" name="Google Shape;275;p17: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r>
              <a:rPr lang="en-US" b="1"/>
              <a:t>***** CLICK SLIDE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276" name="Google Shape;276;p17: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6" name="Google Shape;296;p18: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297" name="Google Shape;297;p18: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3" name="Google Shape;313;p19: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b="0"/>
          </a:p>
        </p:txBody>
      </p:sp>
      <p:sp>
        <p:nvSpPr>
          <p:cNvPr id="314" name="Google Shape;314;p19: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sz="1200">
              <a:latin typeface="Arial"/>
              <a:ea typeface="Arial"/>
              <a:cs typeface="Arial"/>
              <a:sym typeface="Arial"/>
            </a:endParaRPr>
          </a:p>
          <a:p>
            <a:pPr marL="0" lvl="0" indent="0" algn="l" rtl="0">
              <a:lnSpc>
                <a:spcPct val="100000"/>
              </a:lnSpc>
              <a:spcBef>
                <a:spcPts val="360"/>
              </a:spcBef>
              <a:spcAft>
                <a:spcPts val="0"/>
              </a:spcAft>
              <a:buSzPts val="1400"/>
              <a:buNone/>
            </a:pPr>
            <a:endParaRPr sz="1200">
              <a:latin typeface="Arial"/>
              <a:ea typeface="Arial"/>
              <a:cs typeface="Arial"/>
              <a:sym typeface="Arial"/>
            </a:endParaRPr>
          </a:p>
        </p:txBody>
      </p:sp>
      <p:sp>
        <p:nvSpPr>
          <p:cNvPr id="96" name="Google Shape;96;p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9" name="Google Shape;339;p20: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0: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8" name="Google Shape;368;p2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1"/>
          </a:p>
        </p:txBody>
      </p:sp>
      <p:sp>
        <p:nvSpPr>
          <p:cNvPr id="369" name="Google Shape;369;p21: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7" name="Google Shape;387;p2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2286000" lvl="5" indent="0" algn="l" rtl="0">
              <a:lnSpc>
                <a:spcPct val="90000"/>
              </a:lnSpc>
              <a:spcBef>
                <a:spcPts val="0"/>
              </a:spcBef>
              <a:spcAft>
                <a:spcPts val="0"/>
              </a:spcAft>
              <a:buClr>
                <a:schemeClr val="dk1"/>
              </a:buClr>
              <a:buSzPts val="1200"/>
              <a:buFont typeface="Calibri"/>
              <a:buNone/>
            </a:pPr>
            <a:endParaRPr/>
          </a:p>
          <a:p>
            <a:pPr marL="0" lvl="0" indent="0" algn="l" rtl="0">
              <a:lnSpc>
                <a:spcPct val="100000"/>
              </a:lnSpc>
              <a:spcBef>
                <a:spcPts val="360"/>
              </a:spcBef>
              <a:spcAft>
                <a:spcPts val="0"/>
              </a:spcAft>
              <a:buSzPts val="1400"/>
              <a:buNone/>
            </a:pPr>
            <a:endParaRPr/>
          </a:p>
        </p:txBody>
      </p:sp>
      <p:sp>
        <p:nvSpPr>
          <p:cNvPr id="388" name="Google Shape;388;p2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3" name="Google Shape;403;p2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404" name="Google Shape;404;p2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5" name="Google Shape;415;p2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41" name="Google Shape;441;p2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5: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0" name="Google Shape;460;p2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sz="1300"/>
          </a:p>
          <a:p>
            <a:pPr marL="0" lvl="0" indent="0" algn="l" rtl="0">
              <a:lnSpc>
                <a:spcPct val="100000"/>
              </a:lnSpc>
              <a:spcBef>
                <a:spcPts val="390"/>
              </a:spcBef>
              <a:spcAft>
                <a:spcPts val="0"/>
              </a:spcAft>
              <a:buSzPts val="1400"/>
              <a:buNone/>
            </a:pPr>
            <a:endParaRPr sz="1300"/>
          </a:p>
          <a:p>
            <a:pPr marL="0" lvl="0" indent="0" algn="l" rtl="0">
              <a:lnSpc>
                <a:spcPct val="100000"/>
              </a:lnSpc>
              <a:spcBef>
                <a:spcPts val="390"/>
              </a:spcBef>
              <a:spcAft>
                <a:spcPts val="0"/>
              </a:spcAft>
              <a:buSzPts val="1400"/>
              <a:buNone/>
            </a:pPr>
            <a:endParaRPr sz="1300"/>
          </a:p>
        </p:txBody>
      </p:sp>
      <p:sp>
        <p:nvSpPr>
          <p:cNvPr id="461" name="Google Shape;461;p26: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26</a:t>
            </a:fld>
            <a:endParaRPr sz="13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27: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484" name="Google Shape;484;p27: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3" name="Google Shape;503;p28: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04" name="Google Shape;504;p28: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28</a:t>
            </a:fld>
            <a:endParaRPr sz="13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29: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517" name="Google Shape;517;p29: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p:txBody>
      </p:sp>
      <p:sp>
        <p:nvSpPr>
          <p:cNvPr id="103" name="Google Shape;103;p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5" name="Google Shape;515;p30: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516" name="Google Shape;516;p30: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1" name="Google Shape;541;p3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542" name="Google Shape;542;p31: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0" name="Google Shape;550;p3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551" name="Google Shape;551;p3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2" name="Google Shape;562;p3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173044" lvl="0" indent="-96844" algn="l" rtl="0">
              <a:lnSpc>
                <a:spcPct val="100000"/>
              </a:lnSpc>
              <a:spcBef>
                <a:spcPts val="0"/>
              </a:spcBef>
              <a:spcAft>
                <a:spcPts val="0"/>
              </a:spcAft>
              <a:buClr>
                <a:schemeClr val="dk1"/>
              </a:buClr>
              <a:buSzPts val="1200"/>
              <a:buFont typeface="Calibri"/>
              <a:buNone/>
            </a:pPr>
            <a:endParaRPr b="1"/>
          </a:p>
        </p:txBody>
      </p:sp>
      <p:sp>
        <p:nvSpPr>
          <p:cNvPr id="563" name="Google Shape;563;p3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33</a:t>
            </a:fld>
            <a:endParaRPr sz="13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3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592" name="Google Shape;592;p3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3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19" name="Google Shape;619;p3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620" name="Google Shape;620;p35: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3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5" name="Google Shape;645;p3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646" name="Google Shape;646;p36: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0" name="Google Shape;660;p37: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661" name="Google Shape;661;p37: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3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5" name="Google Shape;675;p38: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676" name="Google Shape;676;p38: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p3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9" name="Google Shape;689;p39: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0"/>
          </a:p>
        </p:txBody>
      </p:sp>
      <p:sp>
        <p:nvSpPr>
          <p:cNvPr id="690" name="Google Shape;690;p39: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39</a:t>
            </a:fld>
            <a:endParaRPr sz="13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 name="Google Shape;112;p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13" name="Google Shape;113;p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9" name="Google Shape;709;p40: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0"/>
          </a:p>
          <a:p>
            <a:pPr marL="0" lvl="0" indent="0" algn="l" rtl="0">
              <a:lnSpc>
                <a:spcPct val="100000"/>
              </a:lnSpc>
              <a:spcBef>
                <a:spcPts val="360"/>
              </a:spcBef>
              <a:spcAft>
                <a:spcPts val="0"/>
              </a:spcAft>
              <a:buSzPts val="1400"/>
              <a:buNone/>
            </a:pPr>
            <a:endParaRPr b="0"/>
          </a:p>
        </p:txBody>
      </p:sp>
      <p:sp>
        <p:nvSpPr>
          <p:cNvPr id="710" name="Google Shape;710;p40: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9" name="Google Shape;729;p41: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1"/>
          </a:p>
        </p:txBody>
      </p:sp>
      <p:sp>
        <p:nvSpPr>
          <p:cNvPr id="730" name="Google Shape;730;p41: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2" name="Google Shape;752;p42: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173044" lvl="0" indent="-96844" algn="l" rtl="0">
              <a:lnSpc>
                <a:spcPct val="100000"/>
              </a:lnSpc>
              <a:spcBef>
                <a:spcPts val="0"/>
              </a:spcBef>
              <a:spcAft>
                <a:spcPts val="0"/>
              </a:spcAft>
              <a:buClr>
                <a:schemeClr val="dk1"/>
              </a:buClr>
              <a:buSzPts val="1200"/>
              <a:buFont typeface="Calibri"/>
              <a:buNone/>
            </a:pPr>
            <a:endParaRPr b="0"/>
          </a:p>
          <a:p>
            <a:pPr marL="0" lvl="0" indent="0" algn="l" rtl="0">
              <a:lnSpc>
                <a:spcPct val="100000"/>
              </a:lnSpc>
              <a:spcBef>
                <a:spcPts val="360"/>
              </a:spcBef>
              <a:spcAft>
                <a:spcPts val="0"/>
              </a:spcAft>
              <a:buSzPts val="1400"/>
              <a:buNone/>
            </a:pPr>
            <a:endParaRPr/>
          </a:p>
        </p:txBody>
      </p:sp>
      <p:sp>
        <p:nvSpPr>
          <p:cNvPr id="753" name="Google Shape;753;p42: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4" name="Google Shape;774;p43: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1"/>
          </a:p>
        </p:txBody>
      </p:sp>
      <p:sp>
        <p:nvSpPr>
          <p:cNvPr id="775" name="Google Shape;775;p43: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9" name="Google Shape;789;p44: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790" name="Google Shape;790;p44: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04" name="Google Shape;804;p4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805" name="Google Shape;805;p45: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1" name="Google Shape;831;p4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832" name="Google Shape;832;p46: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9" name="Google Shape;839;p47:notes"/>
          <p:cNvSpPr txBox="1">
            <a:spLocks noGrp="1"/>
          </p:cNvSpPr>
          <p:nvPr>
            <p:ph type="body" idx="1"/>
          </p:nvPr>
        </p:nvSpPr>
        <p:spPr>
          <a:xfrm>
            <a:off x="701040" y="4415790"/>
            <a:ext cx="5608200" cy="418350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840" name="Google Shape;840;p47:notes"/>
          <p:cNvSpPr txBox="1">
            <a:spLocks noGrp="1"/>
          </p:cNvSpPr>
          <p:nvPr>
            <p:ph type="sldNum" idx="12"/>
          </p:nvPr>
        </p:nvSpPr>
        <p:spPr>
          <a:xfrm>
            <a:off x="3970938" y="8829967"/>
            <a:ext cx="3037800" cy="46470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48" name="Google Shape;848;p48: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849" name="Google Shape;849;p48: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48</a:t>
            </a:fld>
            <a:endParaRPr sz="13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2" name="Google Shape;122;p5: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txBox="1"/>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9" name="Google Shape;139;p6: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SzPts val="1400"/>
              <a:buNone/>
            </a:pPr>
            <a:endParaRPr b="1"/>
          </a:p>
        </p:txBody>
      </p:sp>
      <p:sp>
        <p:nvSpPr>
          <p:cNvPr id="140" name="Google Shape;140;p6:notes"/>
          <p:cNvSpPr txBox="1"/>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5" name="Google Shape;165;p7: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6" name="Google Shape;166;p7: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marR="0" lvl="0" indent="0" algn="r" rtl="0">
              <a:lnSpc>
                <a:spcPct val="100000"/>
              </a:lnSpc>
              <a:spcBef>
                <a:spcPts val="0"/>
              </a:spcBef>
              <a:spcAft>
                <a:spcPts val="0"/>
              </a:spcAft>
              <a:buSzPts val="1300"/>
              <a:buNone/>
            </a:pPr>
            <a:fld id="{00000000-1234-1234-1234-123412341234}" type="slidenum">
              <a:rPr lang="en-US" sz="1300">
                <a:solidFill>
                  <a:schemeClr val="dk1"/>
                </a:solidFill>
                <a:latin typeface="Arial"/>
                <a:ea typeface="Arial"/>
                <a:cs typeface="Arial"/>
                <a:sym typeface="Arial"/>
              </a:rPr>
              <a:t>7</a:t>
            </a:fld>
            <a:endParaRPr sz="13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Google Shape;175;p8: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76" name="Google Shape;176;p8: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9:notes"/>
          <p:cNvSpPr txBox="1">
            <a:spLocks noGrp="1"/>
          </p:cNvSpPr>
          <p:nvPr>
            <p:ph type="body" idx="1"/>
          </p:nvPr>
        </p:nvSpPr>
        <p:spPr>
          <a:xfrm>
            <a:off x="701040" y="4415790"/>
            <a:ext cx="5608320" cy="4183380"/>
          </a:xfrm>
          <a:prstGeom prst="rect">
            <a:avLst/>
          </a:prstGeom>
          <a:noFill/>
          <a:ln>
            <a:noFill/>
          </a:ln>
        </p:spPr>
        <p:txBody>
          <a:bodyPr spcFirstLastPara="1" wrap="square" lIns="92275" tIns="46125" rIns="92275" bIns="461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endParaRPr/>
          </a:p>
        </p:txBody>
      </p:sp>
      <p:sp>
        <p:nvSpPr>
          <p:cNvPr id="186" name="Google Shape;186;p9:notes"/>
          <p:cNvSpPr txBox="1">
            <a:spLocks noGrp="1"/>
          </p:cNvSpPr>
          <p:nvPr>
            <p:ph type="sldNum" idx="12"/>
          </p:nvPr>
        </p:nvSpPr>
        <p:spPr>
          <a:xfrm>
            <a:off x="3970938" y="8829967"/>
            <a:ext cx="3037840" cy="464820"/>
          </a:xfrm>
          <a:prstGeom prst="rect">
            <a:avLst/>
          </a:prstGeom>
          <a:noFill/>
          <a:ln>
            <a:noFill/>
          </a:ln>
        </p:spPr>
        <p:txBody>
          <a:bodyPr spcFirstLastPara="1" wrap="square" lIns="92275" tIns="46125" rIns="92275" bIns="461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50" descr="A black and yellow logo&#10;&#10;Description automatically generated"/>
          <p:cNvPicPr preferRelativeResize="0"/>
          <p:nvPr/>
        </p:nvPicPr>
        <p:blipFill rotWithShape="1">
          <a:blip r:embed="rId2">
            <a:alphaModFix/>
          </a:blip>
          <a:srcRect/>
          <a:stretch/>
        </p:blipFill>
        <p:spPr>
          <a:xfrm>
            <a:off x="-1" y="0"/>
            <a:ext cx="9144002" cy="54765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6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pic>
        <p:nvPicPr>
          <p:cNvPr id="18" name="Google Shape;18;p51" descr="BCG_Presentation.pdf"/>
          <p:cNvPicPr preferRelativeResize="0"/>
          <p:nvPr/>
        </p:nvPicPr>
        <p:blipFill rotWithShape="1">
          <a:blip r:embed="rId2">
            <a:alphaModFix/>
          </a:blip>
          <a:srcRect/>
          <a:stretch/>
        </p:blipFill>
        <p:spPr>
          <a:xfrm>
            <a:off x="-76200" y="-76200"/>
            <a:ext cx="9296400" cy="69723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pic>
        <p:nvPicPr>
          <p:cNvPr id="20" name="Google Shape;20;p52" descr="BCG_Presentation_Slide4.pdf"/>
          <p:cNvPicPr preferRelativeResize="0"/>
          <p:nvPr/>
        </p:nvPicPr>
        <p:blipFill rotWithShape="1">
          <a:blip r:embed="rId2">
            <a:alphaModFix/>
          </a:blip>
          <a:srcRect/>
          <a:stretch/>
        </p:blipFill>
        <p:spPr>
          <a:xfrm>
            <a:off x="0" y="-60787"/>
            <a:ext cx="9143999" cy="6979570"/>
          </a:xfrm>
          <a:prstGeom prst="rect">
            <a:avLst/>
          </a:prstGeom>
          <a:noFill/>
          <a:ln>
            <a:noFill/>
          </a:ln>
        </p:spPr>
      </p:pic>
      <p:sp>
        <p:nvSpPr>
          <p:cNvPr id="21" name="Google Shape;21;p52"/>
          <p:cNvSpPr txBox="1"/>
          <p:nvPr/>
        </p:nvSpPr>
        <p:spPr>
          <a:xfrm>
            <a:off x="0" y="6324600"/>
            <a:ext cx="9144000" cy="4045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A5A5A5"/>
                </a:solidFill>
                <a:latin typeface="Calibri"/>
                <a:ea typeface="Calibri"/>
                <a:cs typeface="Calibri"/>
                <a:sym typeface="Calibri"/>
              </a:rPr>
              <a:t>chris.allen@conveyorguarding.com   |  www.conveyorguarding.com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52"/>
          <p:cNvSpPr/>
          <p:nvPr/>
        </p:nvSpPr>
        <p:spPr>
          <a:xfrm>
            <a:off x="7840500" y="6174475"/>
            <a:ext cx="1303500" cy="691200"/>
          </a:xfrm>
          <a:prstGeom prst="rect">
            <a:avLst/>
          </a:prstGeom>
          <a:solidFill>
            <a:srgbClr val="19191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3" name="Google Shape;23;p52"/>
          <p:cNvSpPr/>
          <p:nvPr/>
        </p:nvSpPr>
        <p:spPr>
          <a:xfrm>
            <a:off x="7764825" y="5484299"/>
            <a:ext cx="1303500" cy="690175"/>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1" name="Google Shape;31;p5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8" name="Google Shape;38;p5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5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0" name="Google Shape;40;p5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1" name="Google Shape;41;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2" name="Google Shape;52;p5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3" name="Google Shape;53;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5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8"/>
          <p:cNvSpPr>
            <a:spLocks noGrp="1"/>
          </p:cNvSpPr>
          <p:nvPr>
            <p:ph type="pic" idx="2"/>
          </p:nvPr>
        </p:nvSpPr>
        <p:spPr>
          <a:xfrm>
            <a:off x="1792288" y="612775"/>
            <a:ext cx="5486400" cy="4114800"/>
          </a:xfrm>
          <a:prstGeom prst="rect">
            <a:avLst/>
          </a:prstGeom>
          <a:noFill/>
          <a:ln>
            <a:noFill/>
          </a:ln>
        </p:spPr>
      </p:sp>
      <p:sp>
        <p:nvSpPr>
          <p:cNvPr id="59" name="Google Shape;59;p5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0" name="Google Shape;60;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30.jpg"/><Relationship Id="rId4" Type="http://schemas.openxmlformats.org/officeDocument/2006/relationships/hyperlink" Target="http://reguarding.com/flange-bearing-guards/?utm_source=EBlast&amp;utm_medium=Email&amp;utm_content=flange&amp;utm_campaign=flangebearing-dec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rh_3GmLTKAhUDwj4KHd8lBIUQjRwIBw&amp;url=http://www.worksmanagement.co.uk/features/dont-be-caught-off-guard/76165/&amp;psig=AFQjCNGlf4GG_eS_e2SLe43ro8IbhlYKow&amp;ust=1453235037922909"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39.jpg"/></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hyperlink" Target="https://conveyorguarding.com/safety-gaug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9.png"/><Relationship Id="rId7" Type="http://schemas.openxmlformats.org/officeDocument/2006/relationships/image" Target="../media/image53.jp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57.png"/><Relationship Id="rId5" Type="http://schemas.openxmlformats.org/officeDocument/2006/relationships/image" Target="../media/image56.jpg"/><Relationship Id="rId4" Type="http://schemas.openxmlformats.org/officeDocument/2006/relationships/image" Target="../media/image55.jp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_rels/slide3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64.jpg"/></Relationships>
</file>

<file path=ppt/slides/_rels/slide3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66.jpg"/></Relationships>
</file>

<file path=ppt/slides/_rels/slide3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68.jpg"/></Relationships>
</file>

<file path=ppt/slides/_rels/slide3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0.jpg"/><Relationship Id="rId7"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72.jpg"/><Relationship Id="rId5" Type="http://schemas.openxmlformats.org/officeDocument/2006/relationships/hyperlink" Target="http://www.conveyorguarding.com/guard-seat/?utm_source=EBlast&amp;utm_medium=Email&amp;utm_content=handrails&amp;utm_campaign=guard-seat-may21" TargetMode="External"/><Relationship Id="rId4" Type="http://schemas.openxmlformats.org/officeDocument/2006/relationships/image" Target="../media/image71.jp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5.jp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77.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9144003" cy="6857999"/>
          </a:xfrm>
          <a:prstGeom prst="rect">
            <a:avLst/>
          </a:prstGeom>
          <a:noFill/>
          <a:ln>
            <a:noFill/>
          </a:ln>
        </p:spPr>
      </p:pic>
      <p:grpSp>
        <p:nvGrpSpPr>
          <p:cNvPr id="86" name="Google Shape;86;p1"/>
          <p:cNvGrpSpPr/>
          <p:nvPr/>
        </p:nvGrpSpPr>
        <p:grpSpPr>
          <a:xfrm>
            <a:off x="-45750" y="0"/>
            <a:ext cx="9190330" cy="6655003"/>
            <a:chOff x="0" y="0"/>
            <a:chExt cx="12192000" cy="6857999"/>
          </a:xfrm>
        </p:grpSpPr>
        <p:pic>
          <p:nvPicPr>
            <p:cNvPr id="87" name="Google Shape;87;p1"/>
            <p:cNvPicPr preferRelativeResize="0"/>
            <p:nvPr/>
          </p:nvPicPr>
          <p:blipFill rotWithShape="1">
            <a:blip r:embed="rId4">
              <a:alphaModFix/>
            </a:blip>
            <a:srcRect t="75348"/>
            <a:stretch/>
          </p:blipFill>
          <p:spPr>
            <a:xfrm>
              <a:off x="0" y="5167425"/>
              <a:ext cx="12192000" cy="1690574"/>
            </a:xfrm>
            <a:prstGeom prst="rect">
              <a:avLst/>
            </a:prstGeom>
            <a:noFill/>
            <a:ln>
              <a:noFill/>
            </a:ln>
          </p:spPr>
        </p:pic>
        <p:sp>
          <p:nvSpPr>
            <p:cNvPr id="88" name="Google Shape;88;p1"/>
            <p:cNvSpPr/>
            <p:nvPr/>
          </p:nvSpPr>
          <p:spPr>
            <a:xfrm>
              <a:off x="0" y="0"/>
              <a:ext cx="12192000" cy="5167200"/>
            </a:xfrm>
            <a:prstGeom prst="rect">
              <a:avLst/>
            </a:prstGeom>
            <a:solidFill>
              <a:srgbClr val="15131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89" name="Google Shape;89;p1"/>
          <p:cNvGrpSpPr/>
          <p:nvPr/>
        </p:nvGrpSpPr>
        <p:grpSpPr>
          <a:xfrm>
            <a:off x="908420" y="3193577"/>
            <a:ext cx="7281898" cy="1138201"/>
            <a:chOff x="2442275" y="3246312"/>
            <a:chExt cx="7307474" cy="1181687"/>
          </a:xfrm>
        </p:grpSpPr>
        <p:pic>
          <p:nvPicPr>
            <p:cNvPr id="90" name="Google Shape;90;p1" title="BCG-Logo-Full-Form-Black-Background.png"/>
            <p:cNvPicPr preferRelativeResize="0"/>
            <p:nvPr/>
          </p:nvPicPr>
          <p:blipFill rotWithShape="1">
            <a:blip r:embed="rId5">
              <a:alphaModFix/>
            </a:blip>
            <a:srcRect l="28952" t="40512" r="8417" b="46949"/>
            <a:stretch/>
          </p:blipFill>
          <p:spPr>
            <a:xfrm>
              <a:off x="2442275" y="3246312"/>
              <a:ext cx="7307474" cy="840950"/>
            </a:xfrm>
            <a:prstGeom prst="rect">
              <a:avLst/>
            </a:prstGeom>
            <a:noFill/>
            <a:ln>
              <a:noFill/>
            </a:ln>
          </p:spPr>
        </p:pic>
        <p:pic>
          <p:nvPicPr>
            <p:cNvPr id="91" name="Google Shape;91;p1" title="BCG-Logo-Full-Form-Black-Background.png"/>
            <p:cNvPicPr preferRelativeResize="0"/>
            <p:nvPr/>
          </p:nvPicPr>
          <p:blipFill rotWithShape="1">
            <a:blip r:embed="rId5">
              <a:alphaModFix/>
            </a:blip>
            <a:srcRect l="28955" t="53155" r="36528" b="42520"/>
            <a:stretch/>
          </p:blipFill>
          <p:spPr>
            <a:xfrm>
              <a:off x="4082425" y="4138000"/>
              <a:ext cx="4027150" cy="289999"/>
            </a:xfrm>
            <a:prstGeom prst="rect">
              <a:avLst/>
            </a:prstGeom>
            <a:noFill/>
            <a:ln>
              <a:noFill/>
            </a:ln>
          </p:spPr>
        </p:pic>
      </p:grpSp>
      <p:pic>
        <p:nvPicPr>
          <p:cNvPr id="92" name="Google Shape;92;p1"/>
          <p:cNvPicPr preferRelativeResize="0"/>
          <p:nvPr/>
        </p:nvPicPr>
        <p:blipFill rotWithShape="1">
          <a:blip r:embed="rId6">
            <a:alphaModFix/>
          </a:blip>
          <a:srcRect/>
          <a:stretch/>
        </p:blipFill>
        <p:spPr>
          <a:xfrm>
            <a:off x="3461924" y="852350"/>
            <a:ext cx="2326717" cy="22488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0"/>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98" name="Google Shape;198;p10"/>
          <p:cNvSpPr/>
          <p:nvPr/>
        </p:nvSpPr>
        <p:spPr>
          <a:xfrm>
            <a:off x="1085850" y="2209800"/>
            <a:ext cx="6934200"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9" name="Google Shape;199;p10"/>
          <p:cNvSpPr txBox="1"/>
          <p:nvPr/>
        </p:nvSpPr>
        <p:spPr>
          <a:xfrm>
            <a:off x="2057400" y="234434"/>
            <a:ext cx="52578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YOUR FIRST LINE OF DEFENCE</a:t>
            </a:r>
            <a:endParaRPr sz="2400" b="1" i="0" u="none" strike="noStrike" cap="none">
              <a:solidFill>
                <a:schemeClr val="lt1"/>
              </a:solidFill>
              <a:latin typeface="Arial"/>
              <a:ea typeface="Arial"/>
              <a:cs typeface="Arial"/>
              <a:sym typeface="Arial"/>
            </a:endParaRPr>
          </a:p>
        </p:txBody>
      </p:sp>
      <p:sp>
        <p:nvSpPr>
          <p:cNvPr id="200" name="Google Shape;200;p10"/>
          <p:cNvSpPr/>
          <p:nvPr/>
        </p:nvSpPr>
        <p:spPr>
          <a:xfrm>
            <a:off x="1219200" y="2413338"/>
            <a:ext cx="7010400" cy="15696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A physical barrier (fixed guarding) is a means of physically preventing access to dangerous areas.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1" i="1" u="none" strike="noStrike" cap="none">
                <a:solidFill>
                  <a:schemeClr val="dk1"/>
                </a:solidFill>
                <a:latin typeface="Calibri"/>
                <a:ea typeface="Calibri"/>
                <a:cs typeface="Calibri"/>
                <a:sym typeface="Calibri"/>
              </a:rPr>
              <a:t>It is a requirement by law!</a:t>
            </a:r>
            <a:endParaRPr sz="1400" b="0" i="0" u="none" strike="noStrike" cap="none">
              <a:solidFill>
                <a:srgbClr val="000000"/>
              </a:solidFill>
              <a:latin typeface="Arial"/>
              <a:ea typeface="Arial"/>
              <a:cs typeface="Arial"/>
              <a:sym typeface="Arial"/>
            </a:endParaRPr>
          </a:p>
        </p:txBody>
      </p:sp>
      <p:pic>
        <p:nvPicPr>
          <p:cNvPr id="201" name="Google Shape;201;p10"/>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p:nvPr/>
        </p:nvSpPr>
        <p:spPr>
          <a:xfrm>
            <a:off x="0" y="13716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CONVEYOR HIGH RISK ZONE AREAS</a:t>
            </a:r>
            <a:endParaRPr sz="2400" b="0" i="0" u="none" strike="noStrike" cap="none">
              <a:solidFill>
                <a:schemeClr val="dk1"/>
              </a:solidFill>
              <a:latin typeface="Arial"/>
              <a:ea typeface="Arial"/>
              <a:cs typeface="Arial"/>
              <a:sym typeface="Arial"/>
            </a:endParaRPr>
          </a:p>
        </p:txBody>
      </p:sp>
      <p:sp>
        <p:nvSpPr>
          <p:cNvPr id="208" name="Google Shape;208;p11"/>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209" name="Google Shape;209;p11"/>
          <p:cNvSpPr txBox="1"/>
          <p:nvPr/>
        </p:nvSpPr>
        <p:spPr>
          <a:xfrm>
            <a:off x="351075" y="1757075"/>
            <a:ext cx="6862500" cy="4231800"/>
          </a:xfrm>
          <a:prstGeom prst="rect">
            <a:avLst/>
          </a:prstGeom>
          <a:noFill/>
          <a:ln>
            <a:noFill/>
          </a:ln>
        </p:spPr>
        <p:txBody>
          <a:bodyPr spcFirstLastPara="1" wrap="square" lIns="91425" tIns="45700" rIns="91425" bIns="45700" anchor="t" anchorCtr="0">
            <a:spAutoFit/>
          </a:bodyPr>
          <a:lstStyle/>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Tail pulley</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Head pulley</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Gravity take-ups and counterweights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Snubber pulleys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Additional drive pulleys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V-belt or chain drives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Transfer or load-out points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Skirt boards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Return idlers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Troughing idlers that have obstructions (i.e. ladders)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Conveyor bends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Tripper conveyor</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Bearing/Rotating shafts</a:t>
            </a:r>
            <a:endParaRPr sz="900" b="0" i="0" u="none" strike="noStrike" cap="none">
              <a:solidFill>
                <a:srgbClr val="000000"/>
              </a:solidFill>
              <a:latin typeface="Arial"/>
              <a:ea typeface="Arial"/>
              <a:cs typeface="Arial"/>
              <a:sym typeface="Arial"/>
            </a:endParaRPr>
          </a:p>
          <a:p>
            <a:pPr marL="342900" marR="0" lvl="0" indent="-311150" algn="l" rtl="0">
              <a:lnSpc>
                <a:spcPct val="114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Couplings</a:t>
            </a:r>
            <a:endParaRPr sz="900" b="0" i="0" u="none" strike="noStrike" cap="none">
              <a:solidFill>
                <a:srgbClr val="000000"/>
              </a:solidFill>
              <a:latin typeface="Arial"/>
              <a:ea typeface="Arial"/>
              <a:cs typeface="Arial"/>
              <a:sym typeface="Arial"/>
            </a:endParaRPr>
          </a:p>
        </p:txBody>
      </p:sp>
      <p:sp>
        <p:nvSpPr>
          <p:cNvPr id="210" name="Google Shape;210;p11"/>
          <p:cNvSpPr txBox="1"/>
          <p:nvPr/>
        </p:nvSpPr>
        <p:spPr>
          <a:xfrm>
            <a:off x="-38100" y="-76200"/>
            <a:ext cx="9144000" cy="10668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FF9333"/>
              </a:buClr>
              <a:buSzPts val="3600"/>
              <a:buFont typeface="Calibri"/>
              <a:buNone/>
            </a:pPr>
            <a:r>
              <a:rPr lang="en-US" sz="3600" b="1" i="0" u="none" strike="noStrike" cap="none">
                <a:solidFill>
                  <a:srgbClr val="FF9333"/>
                </a:solidFill>
                <a:latin typeface="Calibri"/>
                <a:ea typeface="Calibri"/>
                <a:cs typeface="Calibri"/>
                <a:sym typeface="Calibri"/>
              </a:rPr>
              <a:t>COMMON AREAS REQUIRING GUARDING</a:t>
            </a:r>
            <a:endParaRPr sz="3600" b="1" i="0" u="none" strike="noStrike" cap="none">
              <a:solidFill>
                <a:srgbClr val="FF9333"/>
              </a:solidFill>
              <a:latin typeface="Calibri"/>
              <a:ea typeface="Calibri"/>
              <a:cs typeface="Calibri"/>
              <a:sym typeface="Calibri"/>
            </a:endParaRPr>
          </a:p>
        </p:txBody>
      </p:sp>
      <p:pic>
        <p:nvPicPr>
          <p:cNvPr id="211" name="Google Shape;211;p11"/>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1000"/>
                                        <p:tgtEl>
                                          <p:spTgt spid="207"/>
                                        </p:tgtEl>
                                        <p:attrNameLst>
                                          <p:attrName>ppt_w</p:attrName>
                                        </p:attrNameLst>
                                      </p:cBhvr>
                                      <p:tavLst>
                                        <p:tav tm="0">
                                          <p:val>
                                            <p:strVal val="0"/>
                                          </p:val>
                                        </p:tav>
                                        <p:tav tm="100000">
                                          <p:val>
                                            <p:strVal val="#ppt_w"/>
                                          </p:val>
                                        </p:tav>
                                      </p:tavLst>
                                    </p:anim>
                                    <p:anim calcmode="lin" valueType="num">
                                      <p:cBhvr additive="base">
                                        <p:cTn id="8" dur="1000"/>
                                        <p:tgtEl>
                                          <p:spTgt spid="20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20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TAIL PULLEYS</a:t>
            </a:r>
            <a:endParaRPr sz="2400" b="0" i="0" u="none" strike="noStrike" cap="none">
              <a:solidFill>
                <a:srgbClr val="FF9333"/>
              </a:solidFill>
              <a:latin typeface="Arial"/>
              <a:ea typeface="Arial"/>
              <a:cs typeface="Arial"/>
              <a:sym typeface="Arial"/>
            </a:endParaRPr>
          </a:p>
        </p:txBody>
      </p:sp>
      <p:sp>
        <p:nvSpPr>
          <p:cNvPr id="218" name="Google Shape;218;p12"/>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219" name="Google Shape;219;p12" descr="Coquitlam Sand Nov09 001"/>
          <p:cNvPicPr preferRelativeResize="0"/>
          <p:nvPr/>
        </p:nvPicPr>
        <p:blipFill rotWithShape="1">
          <a:blip r:embed="rId3">
            <a:alphaModFix/>
          </a:blip>
          <a:srcRect/>
          <a:stretch/>
        </p:blipFill>
        <p:spPr>
          <a:xfrm>
            <a:off x="381000" y="1524000"/>
            <a:ext cx="3657600" cy="2743200"/>
          </a:xfrm>
          <a:prstGeom prst="rect">
            <a:avLst/>
          </a:prstGeom>
          <a:noFill/>
          <a:ln w="19050" cap="flat" cmpd="sng">
            <a:solidFill>
              <a:schemeClr val="dk1"/>
            </a:solidFill>
            <a:prstDash val="solid"/>
            <a:miter lim="800000"/>
            <a:headEnd type="none" w="sm" len="sm"/>
            <a:tailEnd type="none" w="sm" len="sm"/>
          </a:ln>
        </p:spPr>
      </p:pic>
      <p:pic>
        <p:nvPicPr>
          <p:cNvPr id="220" name="Google Shape;220;p12" descr="Mar 27 115"/>
          <p:cNvPicPr preferRelativeResize="0"/>
          <p:nvPr/>
        </p:nvPicPr>
        <p:blipFill rotWithShape="1">
          <a:blip r:embed="rId4">
            <a:alphaModFix/>
          </a:blip>
          <a:srcRect/>
          <a:stretch/>
        </p:blipFill>
        <p:spPr>
          <a:xfrm>
            <a:off x="5030788" y="1514475"/>
            <a:ext cx="3656012" cy="2741613"/>
          </a:xfrm>
          <a:prstGeom prst="rect">
            <a:avLst/>
          </a:prstGeom>
          <a:noFill/>
          <a:ln w="19050" cap="flat" cmpd="sng">
            <a:solidFill>
              <a:schemeClr val="dk1"/>
            </a:solidFill>
            <a:prstDash val="solid"/>
            <a:miter lim="800000"/>
            <a:headEnd type="none" w="sm" len="sm"/>
            <a:tailEnd type="none" w="sm" len="sm"/>
          </a:ln>
        </p:spPr>
      </p:pic>
      <p:sp>
        <p:nvSpPr>
          <p:cNvPr id="221" name="Google Shape;221;p12"/>
          <p:cNvSpPr txBox="1"/>
          <p:nvPr/>
        </p:nvSpPr>
        <p:spPr>
          <a:xfrm>
            <a:off x="1162050" y="4495800"/>
            <a:ext cx="7067550" cy="13936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Tail pulley guards should be designed to prevent any contact with:</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 pinch point between the pulley and the belt</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 exposed pulley and the pulley face</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The exposed shaft and bearing</a:t>
            </a:r>
            <a:endParaRPr sz="1800" b="0" i="0" u="none" strike="noStrike" cap="none">
              <a:solidFill>
                <a:schemeClr val="dk1"/>
              </a:solidFill>
              <a:latin typeface="Arial"/>
              <a:ea typeface="Arial"/>
              <a:cs typeface="Arial"/>
              <a:sym typeface="Arial"/>
            </a:endParaRPr>
          </a:p>
        </p:txBody>
      </p:sp>
      <p:pic>
        <p:nvPicPr>
          <p:cNvPr id="222" name="Google Shape;222;p12"/>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1000"/>
                                        <p:tgtEl>
                                          <p:spTgt spid="217"/>
                                        </p:tgtEl>
                                        <p:attrNameLst>
                                          <p:attrName>ppt_w</p:attrName>
                                        </p:attrNameLst>
                                      </p:cBhvr>
                                      <p:tavLst>
                                        <p:tav tm="0">
                                          <p:val>
                                            <p:strVal val="0"/>
                                          </p:val>
                                        </p:tav>
                                        <p:tav tm="100000">
                                          <p:val>
                                            <p:strVal val="#ppt_w"/>
                                          </p:val>
                                        </p:tav>
                                      </p:tavLst>
                                    </p:anim>
                                    <p:anim calcmode="lin" valueType="num">
                                      <p:cBhvr additive="base">
                                        <p:cTn id="8" dur="1000"/>
                                        <p:tgtEl>
                                          <p:spTgt spid="21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220"/>
                                        </p:tgtEl>
                                        <p:attrNameLst>
                                          <p:attrName>style.visibility</p:attrName>
                                        </p:attrNameLst>
                                      </p:cBhvr>
                                      <p:to>
                                        <p:strVal val="visible"/>
                                      </p:to>
                                    </p:set>
                                    <p:anim calcmode="lin" valueType="num">
                                      <p:cBhvr additive="base">
                                        <p:cTn id="12" dur="500"/>
                                        <p:tgtEl>
                                          <p:spTgt spid="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3"/>
          <p:cNvSpPr txBox="1"/>
          <p:nvPr/>
        </p:nvSpPr>
        <p:spPr>
          <a:xfrm>
            <a:off x="3581400" y="304800"/>
            <a:ext cx="20574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COUPLINGS</a:t>
            </a:r>
            <a:endParaRPr sz="2400" b="1" i="0" u="none" strike="noStrike" cap="none">
              <a:solidFill>
                <a:schemeClr val="lt1"/>
              </a:solidFill>
              <a:latin typeface="Arial"/>
              <a:ea typeface="Arial"/>
              <a:cs typeface="Arial"/>
              <a:sym typeface="Arial"/>
            </a:endParaRPr>
          </a:p>
        </p:txBody>
      </p:sp>
      <p:pic>
        <p:nvPicPr>
          <p:cNvPr id="229" name="Google Shape;229;p13" descr="C:\Users\owner\Desktop\Presentation\8.1 before.JPG"/>
          <p:cNvPicPr preferRelativeResize="0"/>
          <p:nvPr/>
        </p:nvPicPr>
        <p:blipFill rotWithShape="1">
          <a:blip r:embed="rId3">
            <a:alphaModFix/>
          </a:blip>
          <a:srcRect/>
          <a:stretch/>
        </p:blipFill>
        <p:spPr>
          <a:xfrm>
            <a:off x="457200" y="1524000"/>
            <a:ext cx="3959225" cy="305911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230" name="Google Shape;230;p13" descr="C:\Users\owner\Desktop\Presentation\9.1.JPG"/>
          <p:cNvPicPr preferRelativeResize="0"/>
          <p:nvPr/>
        </p:nvPicPr>
        <p:blipFill rotWithShape="1">
          <a:blip r:embed="rId4">
            <a:alphaModFix/>
          </a:blip>
          <a:srcRect/>
          <a:stretch/>
        </p:blipFill>
        <p:spPr>
          <a:xfrm>
            <a:off x="4953000" y="1535113"/>
            <a:ext cx="3959225" cy="305911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231" name="Google Shape;231;p13"/>
          <p:cNvSpPr txBox="1"/>
          <p:nvPr/>
        </p:nvSpPr>
        <p:spPr>
          <a:xfrm>
            <a:off x="457200" y="4953000"/>
            <a:ext cx="38100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Exposed shaft &amp; pulley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Mesh is too large to restrict contact with rotating parts.</a:t>
            </a:r>
            <a:endParaRPr sz="1800" b="0" i="0" u="none" strike="noStrike" cap="none">
              <a:solidFill>
                <a:schemeClr val="dk1"/>
              </a:solidFill>
              <a:latin typeface="Calibri"/>
              <a:ea typeface="Calibri"/>
              <a:cs typeface="Calibri"/>
              <a:sym typeface="Calibri"/>
            </a:endParaRPr>
          </a:p>
        </p:txBody>
      </p:sp>
      <p:sp>
        <p:nvSpPr>
          <p:cNvPr id="232" name="Google Shape;232;p13"/>
          <p:cNvSpPr txBox="1"/>
          <p:nvPr/>
        </p:nvSpPr>
        <p:spPr>
          <a:xfrm>
            <a:off x="4953000" y="4953000"/>
            <a:ext cx="3733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Fully enclosed coupling combined with a Bearing Guard.</a:t>
            </a:r>
            <a:endParaRPr sz="1800" b="0" i="0" u="none" strike="noStrike" cap="none">
              <a:solidFill>
                <a:schemeClr val="dk1"/>
              </a:solidFill>
              <a:latin typeface="Calibri"/>
              <a:ea typeface="Calibri"/>
              <a:cs typeface="Calibri"/>
              <a:sym typeface="Calibri"/>
            </a:endParaRPr>
          </a:p>
        </p:txBody>
      </p:sp>
      <p:pic>
        <p:nvPicPr>
          <p:cNvPr id="233" name="Google Shape;233;p13"/>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14"/>
          <p:cNvGrpSpPr/>
          <p:nvPr/>
        </p:nvGrpSpPr>
        <p:grpSpPr>
          <a:xfrm>
            <a:off x="381000" y="1371600"/>
            <a:ext cx="3124200" cy="3810000"/>
            <a:chOff x="381000" y="1371600"/>
            <a:chExt cx="3124200" cy="3810000"/>
          </a:xfrm>
        </p:grpSpPr>
        <p:sp>
          <p:nvSpPr>
            <p:cNvPr id="240" name="Google Shape;240;p14"/>
            <p:cNvSpPr/>
            <p:nvPr/>
          </p:nvSpPr>
          <p:spPr>
            <a:xfrm>
              <a:off x="381000" y="1371600"/>
              <a:ext cx="3124200" cy="3810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41" name="Google Shape;241;p14"/>
            <p:cNvPicPr preferRelativeResize="0"/>
            <p:nvPr/>
          </p:nvPicPr>
          <p:blipFill rotWithShape="1">
            <a:blip r:embed="rId3">
              <a:alphaModFix/>
            </a:blip>
            <a:srcRect/>
            <a:stretch/>
          </p:blipFill>
          <p:spPr>
            <a:xfrm>
              <a:off x="533400" y="1524001"/>
              <a:ext cx="2847252" cy="3505200"/>
            </a:xfrm>
            <a:prstGeom prst="rect">
              <a:avLst/>
            </a:prstGeom>
            <a:noFill/>
            <a:ln>
              <a:noFill/>
            </a:ln>
          </p:spPr>
        </p:pic>
      </p:grpSp>
      <p:sp>
        <p:nvSpPr>
          <p:cNvPr id="242" name="Google Shape;242;p14"/>
          <p:cNvSpPr/>
          <p:nvPr/>
        </p:nvSpPr>
        <p:spPr>
          <a:xfrm>
            <a:off x="381000" y="5391090"/>
            <a:ext cx="31242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Calibri"/>
                <a:ea typeface="Calibri"/>
                <a:cs typeface="Calibri"/>
                <a:sym typeface="Calibri"/>
              </a:rPr>
              <a:t>V-BELT </a:t>
            </a:r>
            <a:r>
              <a:rPr lang="en-US" sz="2000" b="0" i="0" u="none" strike="noStrike" cap="none">
                <a:solidFill>
                  <a:srgbClr val="404040"/>
                </a:solidFill>
                <a:latin typeface="Calibri"/>
                <a:ea typeface="Calibri"/>
                <a:cs typeface="Calibri"/>
                <a:sym typeface="Calibri"/>
              </a:rPr>
              <a:t>(Belt Exposed)</a:t>
            </a:r>
            <a:endParaRPr sz="2000" b="0" i="0" u="none" strike="noStrike" cap="none">
              <a:solidFill>
                <a:srgbClr val="404040"/>
              </a:solidFill>
              <a:latin typeface="Calibri"/>
              <a:ea typeface="Calibri"/>
              <a:cs typeface="Calibri"/>
              <a:sym typeface="Calibri"/>
            </a:endParaRPr>
          </a:p>
        </p:txBody>
      </p:sp>
      <p:sp>
        <p:nvSpPr>
          <p:cNvPr id="243" name="Google Shape;243;p14"/>
          <p:cNvSpPr/>
          <p:nvPr/>
        </p:nvSpPr>
        <p:spPr>
          <a:xfrm>
            <a:off x="3810000" y="5329535"/>
            <a:ext cx="49530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V-BELT</a:t>
            </a:r>
            <a:r>
              <a:rPr lang="en-US" sz="1800" b="1" i="0" u="none" strike="noStrike" cap="none">
                <a:solidFill>
                  <a:schemeClr val="dk1"/>
                </a:solidFill>
                <a:latin typeface="Calibri"/>
                <a:ea typeface="Calibri"/>
                <a:cs typeface="Calibri"/>
                <a:sym typeface="Calibri"/>
              </a:rPr>
              <a:t> </a:t>
            </a:r>
            <a:r>
              <a:rPr lang="en-US" sz="2000" b="0" i="0" u="none" strike="noStrike" cap="none">
                <a:solidFill>
                  <a:srgbClr val="3F3F3F"/>
                </a:solidFill>
                <a:latin typeface="Calibri"/>
                <a:ea typeface="Calibri"/>
                <a:cs typeface="Calibri"/>
                <a:sym typeface="Calibri"/>
              </a:rPr>
              <a:t>(Belt Guarded)</a:t>
            </a:r>
            <a:endParaRPr sz="2000" b="0" i="0" u="none" strike="noStrike" cap="none">
              <a:solidFill>
                <a:srgbClr val="3F3F3F"/>
              </a:solidFill>
              <a:latin typeface="Calibri"/>
              <a:ea typeface="Calibri"/>
              <a:cs typeface="Calibri"/>
              <a:sym typeface="Calibri"/>
            </a:endParaRPr>
          </a:p>
        </p:txBody>
      </p:sp>
      <p:sp>
        <p:nvSpPr>
          <p:cNvPr id="244" name="Google Shape;244;p14"/>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V-BELTS</a:t>
            </a:r>
            <a:endParaRPr sz="2400" b="0" i="0" u="none" strike="noStrike" cap="none">
              <a:solidFill>
                <a:srgbClr val="FF9333"/>
              </a:solidFill>
              <a:latin typeface="Arial"/>
              <a:ea typeface="Arial"/>
              <a:cs typeface="Arial"/>
              <a:sym typeface="Arial"/>
            </a:endParaRPr>
          </a:p>
        </p:txBody>
      </p:sp>
      <p:grpSp>
        <p:nvGrpSpPr>
          <p:cNvPr id="245" name="Google Shape;245;p14"/>
          <p:cNvGrpSpPr/>
          <p:nvPr/>
        </p:nvGrpSpPr>
        <p:grpSpPr>
          <a:xfrm>
            <a:off x="3771231" y="1371600"/>
            <a:ext cx="5013158" cy="3810000"/>
            <a:chOff x="3771231" y="1371600"/>
            <a:chExt cx="5013158" cy="3810000"/>
          </a:xfrm>
        </p:grpSpPr>
        <p:sp>
          <p:nvSpPr>
            <p:cNvPr id="246" name="Google Shape;246;p14"/>
            <p:cNvSpPr/>
            <p:nvPr/>
          </p:nvSpPr>
          <p:spPr>
            <a:xfrm>
              <a:off x="3771231" y="1371600"/>
              <a:ext cx="5013158" cy="3810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47" name="Google Shape;247;p14" descr="Y:\PICTURES\Jim Jobs Complete\AGRIUM\FORT SASK INSTALLS\Granulation B206\DSCN8891.JPG"/>
            <p:cNvPicPr preferRelativeResize="0"/>
            <p:nvPr/>
          </p:nvPicPr>
          <p:blipFill rotWithShape="1">
            <a:blip r:embed="rId4">
              <a:alphaModFix/>
            </a:blip>
            <a:srcRect/>
            <a:stretch/>
          </p:blipFill>
          <p:spPr>
            <a:xfrm>
              <a:off x="3886200" y="1524001"/>
              <a:ext cx="4724400" cy="3544397"/>
            </a:xfrm>
            <a:prstGeom prst="rect">
              <a:avLst/>
            </a:prstGeom>
            <a:noFill/>
            <a:ln>
              <a:noFill/>
            </a:ln>
          </p:spPr>
        </p:pic>
      </p:grpSp>
      <p:sp>
        <p:nvSpPr>
          <p:cNvPr id="248" name="Google Shape;248;p1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249" name="Google Shape;249;p14"/>
          <p:cNvSpPr/>
          <p:nvPr/>
        </p:nvSpPr>
        <p:spPr>
          <a:xfrm>
            <a:off x="3048000" y="5715000"/>
            <a:ext cx="346896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Which situation looks safer to you?</a:t>
            </a:r>
            <a:endParaRPr sz="1400" b="0" i="0" u="none" strike="noStrike" cap="none">
              <a:solidFill>
                <a:srgbClr val="000000"/>
              </a:solidFill>
              <a:latin typeface="Arial"/>
              <a:ea typeface="Arial"/>
              <a:cs typeface="Arial"/>
              <a:sym typeface="Arial"/>
            </a:endParaRPr>
          </a:p>
        </p:txBody>
      </p:sp>
      <p:pic>
        <p:nvPicPr>
          <p:cNvPr id="250" name="Google Shape;250;p14"/>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1000"/>
                                        <p:tgtEl>
                                          <p:spTgt spid="244"/>
                                        </p:tgtEl>
                                        <p:attrNameLst>
                                          <p:attrName>ppt_w</p:attrName>
                                        </p:attrNameLst>
                                      </p:cBhvr>
                                      <p:tavLst>
                                        <p:tav tm="0">
                                          <p:val>
                                            <p:strVal val="0"/>
                                          </p:val>
                                        </p:tav>
                                        <p:tav tm="100000">
                                          <p:val>
                                            <p:strVal val="#ppt_w"/>
                                          </p:val>
                                        </p:tav>
                                      </p:tavLst>
                                    </p:anim>
                                    <p:anim calcmode="lin" valueType="num">
                                      <p:cBhvr additive="base">
                                        <p:cTn id="8" dur="1000"/>
                                        <p:tgtEl>
                                          <p:spTgt spid="244"/>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39"/>
                                        </p:tgtEl>
                                        <p:attrNameLst>
                                          <p:attrName>style.visibility</p:attrName>
                                        </p:attrNameLst>
                                      </p:cBhvr>
                                      <p:to>
                                        <p:strVal val="visible"/>
                                      </p:to>
                                    </p:set>
                                    <p:animEffect transition="in" filter="fade">
                                      <p:cBhvr>
                                        <p:cTn id="12" dur="2000"/>
                                        <p:tgtEl>
                                          <p:spTgt spid="239"/>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242"/>
                                        </p:tgtEl>
                                        <p:attrNameLst>
                                          <p:attrName>style.visibility</p:attrName>
                                        </p:attrNameLst>
                                      </p:cBhvr>
                                      <p:to>
                                        <p:strVal val="visible"/>
                                      </p:to>
                                    </p:set>
                                    <p:animEffect transition="in" filter="fade">
                                      <p:cBhvr>
                                        <p:cTn id="16" dur="1000"/>
                                        <p:tgtEl>
                                          <p:spTgt spid="242"/>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245"/>
                                        </p:tgtEl>
                                        <p:attrNameLst>
                                          <p:attrName>style.visibility</p:attrName>
                                        </p:attrNameLst>
                                      </p:cBhvr>
                                      <p:to>
                                        <p:strVal val="visible"/>
                                      </p:to>
                                    </p:set>
                                    <p:animEffect transition="in" filter="fade">
                                      <p:cBhvr>
                                        <p:cTn id="20" dur="2000"/>
                                        <p:tgtEl>
                                          <p:spTgt spid="245"/>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243"/>
                                        </p:tgtEl>
                                        <p:attrNameLst>
                                          <p:attrName>style.visibility</p:attrName>
                                        </p:attrNameLst>
                                      </p:cBhvr>
                                      <p:to>
                                        <p:strVal val="visible"/>
                                      </p:to>
                                    </p:set>
                                    <p:animEffect transition="in" filter="fade">
                                      <p:cBhvr>
                                        <p:cTn id="24" dur="1000"/>
                                        <p:tgtEl>
                                          <p:spTgt spid="243"/>
                                        </p:tgtEl>
                                      </p:cBhvr>
                                    </p:animEffect>
                                  </p:childTnLst>
                                </p:cTn>
                              </p:par>
                            </p:childTnLst>
                          </p:cTn>
                        </p:par>
                        <p:par>
                          <p:cTn id="25" fill="hold">
                            <p:stCondLst>
                              <p:cond delay="7000"/>
                            </p:stCondLst>
                            <p:childTnLst>
                              <p:par>
                                <p:cTn id="26" presetID="1" presetClass="entr" presetSubtype="0" fill="hold" nodeType="afterEffect">
                                  <p:stCondLst>
                                    <p:cond delay="0"/>
                                  </p:stCondLst>
                                  <p:childTnLst>
                                    <p:set>
                                      <p:cBhvr>
                                        <p:cTn id="27"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5"/>
          <p:cNvSpPr/>
          <p:nvPr/>
        </p:nvSpPr>
        <p:spPr>
          <a:xfrm>
            <a:off x="1676400" y="1447800"/>
            <a:ext cx="5715000" cy="4343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57" name="Google Shape;257;p15" descr="Y:\MARKETING\Jerry\PumpGuards4-rgs.jpg"/>
          <p:cNvPicPr preferRelativeResize="0"/>
          <p:nvPr/>
        </p:nvPicPr>
        <p:blipFill rotWithShape="1">
          <a:blip r:embed="rId3">
            <a:alphaModFix/>
          </a:blip>
          <a:srcRect/>
          <a:stretch/>
        </p:blipFill>
        <p:spPr>
          <a:xfrm>
            <a:off x="1828800" y="1600200"/>
            <a:ext cx="5410200" cy="4057650"/>
          </a:xfrm>
          <a:prstGeom prst="rect">
            <a:avLst/>
          </a:prstGeom>
          <a:noFill/>
          <a:ln>
            <a:noFill/>
          </a:ln>
        </p:spPr>
      </p:pic>
      <p:sp>
        <p:nvSpPr>
          <p:cNvPr id="258" name="Google Shape;258;p1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PUMP GUARD</a:t>
            </a:r>
            <a:endParaRPr sz="2400" b="0" i="0" u="none" strike="noStrike" cap="none">
              <a:solidFill>
                <a:srgbClr val="FF9333"/>
              </a:solidFill>
              <a:latin typeface="Arial"/>
              <a:ea typeface="Arial"/>
              <a:cs typeface="Arial"/>
              <a:sym typeface="Arial"/>
            </a:endParaRPr>
          </a:p>
        </p:txBody>
      </p:sp>
      <p:sp>
        <p:nvSpPr>
          <p:cNvPr id="259" name="Google Shape;259;p1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260" name="Google Shape;260;p15"/>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additive="base">
                                        <p:cTn id="7" dur="1000"/>
                                        <p:tgtEl>
                                          <p:spTgt spid="258"/>
                                        </p:tgtEl>
                                        <p:attrNameLst>
                                          <p:attrName>ppt_w</p:attrName>
                                        </p:attrNameLst>
                                      </p:cBhvr>
                                      <p:tavLst>
                                        <p:tav tm="0">
                                          <p:val>
                                            <p:strVal val="0"/>
                                          </p:val>
                                        </p:tav>
                                        <p:tav tm="100000">
                                          <p:val>
                                            <p:strVal val="#ppt_w"/>
                                          </p:val>
                                        </p:tav>
                                      </p:tavLst>
                                    </p:anim>
                                    <p:anim calcmode="lin" valueType="num">
                                      <p:cBhvr additive="base">
                                        <p:cTn id="8" dur="1000"/>
                                        <p:tgtEl>
                                          <p:spTgt spid="25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56"/>
                                        </p:tgtEl>
                                        <p:attrNameLst>
                                          <p:attrName>style.visibility</p:attrName>
                                        </p:attrNameLst>
                                      </p:cBhvr>
                                      <p:to>
                                        <p:strVal val="visible"/>
                                      </p:to>
                                    </p:set>
                                    <p:animEffect transition="in" filter="fade">
                                      <p:cBhvr>
                                        <p:cTn id="12" dur="2000"/>
                                        <p:tgtEl>
                                          <p:spTgt spid="256"/>
                                        </p:tgtEl>
                                      </p:cBhvr>
                                    </p:animEffect>
                                  </p:childTnLst>
                                </p:cTn>
                              </p:par>
                              <p:par>
                                <p:cTn id="13" presetID="10" presetClass="entr" presetSubtype="0" fill="hold" nodeType="withEffect">
                                  <p:stCondLst>
                                    <p:cond delay="0"/>
                                  </p:stCondLst>
                                  <p:childTnLst>
                                    <p:set>
                                      <p:cBhvr>
                                        <p:cTn id="14" dur="1" fill="hold">
                                          <p:stCondLst>
                                            <p:cond delay="0"/>
                                          </p:stCondLst>
                                        </p:cTn>
                                        <p:tgtEl>
                                          <p:spTgt spid="257"/>
                                        </p:tgtEl>
                                        <p:attrNameLst>
                                          <p:attrName>style.visibility</p:attrName>
                                        </p:attrNameLst>
                                      </p:cBhvr>
                                      <p:to>
                                        <p:strVal val="visible"/>
                                      </p:to>
                                    </p:set>
                                    <p:animEffect transition="in" filter="fade">
                                      <p:cBhvr>
                                        <p:cTn id="15" dur="2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6"/>
          <p:cNvSpPr/>
          <p:nvPr/>
        </p:nvSpPr>
        <p:spPr>
          <a:xfrm>
            <a:off x="657225" y="4975592"/>
            <a:ext cx="3124200"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Unguarded</a:t>
            </a:r>
            <a:endParaRPr sz="2000" b="0" i="0" u="none" strike="noStrike" cap="none">
              <a:solidFill>
                <a:srgbClr val="404040"/>
              </a:solidFill>
              <a:latin typeface="Arial"/>
              <a:ea typeface="Arial"/>
              <a:cs typeface="Arial"/>
              <a:sym typeface="Arial"/>
            </a:endParaRPr>
          </a:p>
        </p:txBody>
      </p:sp>
      <p:sp>
        <p:nvSpPr>
          <p:cNvPr id="267" name="Google Shape;267;p16"/>
          <p:cNvSpPr/>
          <p:nvPr/>
        </p:nvSpPr>
        <p:spPr>
          <a:xfrm>
            <a:off x="4952999" y="4975592"/>
            <a:ext cx="3971925"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Guarded </a:t>
            </a:r>
            <a:endParaRPr sz="2000" b="0" i="0" u="none" strike="noStrike" cap="none">
              <a:solidFill>
                <a:srgbClr val="3F3F3F"/>
              </a:solidFill>
              <a:latin typeface="Arial"/>
              <a:ea typeface="Arial"/>
              <a:cs typeface="Arial"/>
              <a:sym typeface="Arial"/>
            </a:endParaRPr>
          </a:p>
        </p:txBody>
      </p:sp>
      <p:sp>
        <p:nvSpPr>
          <p:cNvPr id="268" name="Google Shape;268;p16"/>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COUNTER WEIGHT</a:t>
            </a:r>
            <a:endParaRPr sz="2400" b="0" i="0" u="none" strike="noStrike" cap="none">
              <a:solidFill>
                <a:srgbClr val="FF9333"/>
              </a:solidFill>
              <a:latin typeface="Arial"/>
              <a:ea typeface="Arial"/>
              <a:cs typeface="Arial"/>
              <a:sym typeface="Arial"/>
            </a:endParaRPr>
          </a:p>
        </p:txBody>
      </p:sp>
      <p:sp>
        <p:nvSpPr>
          <p:cNvPr id="269" name="Google Shape;269;p1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270" name="Google Shape;270;p16" descr="P1010654"/>
          <p:cNvPicPr preferRelativeResize="0"/>
          <p:nvPr/>
        </p:nvPicPr>
        <p:blipFill rotWithShape="1">
          <a:blip r:embed="rId3">
            <a:alphaModFix/>
          </a:blip>
          <a:srcRect/>
          <a:stretch/>
        </p:blipFill>
        <p:spPr>
          <a:xfrm>
            <a:off x="457200" y="1981200"/>
            <a:ext cx="3656013" cy="2741613"/>
          </a:xfrm>
          <a:prstGeom prst="rect">
            <a:avLst/>
          </a:prstGeom>
          <a:noFill/>
          <a:ln w="19050" cap="flat" cmpd="sng">
            <a:solidFill>
              <a:schemeClr val="dk1"/>
            </a:solidFill>
            <a:prstDash val="solid"/>
            <a:miter lim="800000"/>
            <a:headEnd type="none" w="sm" len="sm"/>
            <a:tailEnd type="none" w="sm" len="sm"/>
          </a:ln>
        </p:spPr>
      </p:pic>
      <p:pic>
        <p:nvPicPr>
          <p:cNvPr id="271" name="Google Shape;271;p16" descr="C:\Users\owner\Pictures\AEP Rockport conveyors\AEP Install\P1010759.JPG"/>
          <p:cNvPicPr preferRelativeResize="0"/>
          <p:nvPr/>
        </p:nvPicPr>
        <p:blipFill rotWithShape="1">
          <a:blip r:embed="rId4">
            <a:alphaModFix/>
          </a:blip>
          <a:srcRect/>
          <a:stretch/>
        </p:blipFill>
        <p:spPr>
          <a:xfrm>
            <a:off x="5029200" y="1981200"/>
            <a:ext cx="3656013" cy="2741613"/>
          </a:xfrm>
          <a:prstGeom prst="rect">
            <a:avLst/>
          </a:prstGeom>
          <a:noFill/>
          <a:ln w="19050" cap="flat" cmpd="sng">
            <a:solidFill>
              <a:schemeClr val="dk1"/>
            </a:solidFill>
            <a:prstDash val="solid"/>
            <a:miter lim="800000"/>
            <a:headEnd type="none" w="sm" len="sm"/>
            <a:tailEnd type="none" w="sm" len="sm"/>
          </a:ln>
        </p:spPr>
      </p:pic>
      <p:pic>
        <p:nvPicPr>
          <p:cNvPr id="272" name="Google Shape;272;p16"/>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8"/>
                                        </p:tgtEl>
                                        <p:attrNameLst>
                                          <p:attrName>style.visibility</p:attrName>
                                        </p:attrNameLst>
                                      </p:cBhvr>
                                      <p:to>
                                        <p:strVal val="visible"/>
                                      </p:to>
                                    </p:set>
                                    <p:anim calcmode="lin" valueType="num">
                                      <p:cBhvr additive="base">
                                        <p:cTn id="7" dur="1000"/>
                                        <p:tgtEl>
                                          <p:spTgt spid="268"/>
                                        </p:tgtEl>
                                        <p:attrNameLst>
                                          <p:attrName>ppt_w</p:attrName>
                                        </p:attrNameLst>
                                      </p:cBhvr>
                                      <p:tavLst>
                                        <p:tav tm="0">
                                          <p:val>
                                            <p:strVal val="0"/>
                                          </p:val>
                                        </p:tav>
                                        <p:tav tm="100000">
                                          <p:val>
                                            <p:strVal val="#ppt_w"/>
                                          </p:val>
                                        </p:tav>
                                      </p:tavLst>
                                    </p:anim>
                                    <p:anim calcmode="lin" valueType="num">
                                      <p:cBhvr additive="base">
                                        <p:cTn id="8" dur="1000"/>
                                        <p:tgtEl>
                                          <p:spTgt spid="26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1000"/>
                                        <p:tgtEl>
                                          <p:spTgt spid="266"/>
                                        </p:tgtEl>
                                      </p:cBhvr>
                                    </p:animEffect>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additive="base">
                                        <p:cTn id="16" dur="1000"/>
                                        <p:tgtEl>
                                          <p:spTgt spid="271"/>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267"/>
                                        </p:tgtEl>
                                        <p:attrNameLst>
                                          <p:attrName>style.visibility</p:attrName>
                                        </p:attrNameLst>
                                      </p:cBhvr>
                                      <p:to>
                                        <p:strVal val="visible"/>
                                      </p:to>
                                    </p:set>
                                    <p:animEffect transition="in" filter="fade">
                                      <p:cBhvr>
                                        <p:cTn id="20"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7"/>
          <p:cNvSpPr/>
          <p:nvPr/>
        </p:nvSpPr>
        <p:spPr>
          <a:xfrm>
            <a:off x="1600200" y="1590020"/>
            <a:ext cx="2743200" cy="1981201"/>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79" name="Google Shape;279;p17" descr="Return Roller 3"/>
          <p:cNvPicPr preferRelativeResize="0">
            <a:picLocks noGrp="1"/>
          </p:cNvPicPr>
          <p:nvPr>
            <p:ph type="body" idx="4294967295"/>
          </p:nvPr>
        </p:nvPicPr>
        <p:blipFill rotWithShape="1">
          <a:blip r:embed="rId3">
            <a:alphaModFix/>
          </a:blip>
          <a:srcRect/>
          <a:stretch/>
        </p:blipFill>
        <p:spPr>
          <a:xfrm>
            <a:off x="1693444" y="1694795"/>
            <a:ext cx="2556710" cy="1771650"/>
          </a:xfrm>
          <a:prstGeom prst="rect">
            <a:avLst/>
          </a:prstGeom>
          <a:noFill/>
          <a:ln>
            <a:noFill/>
          </a:ln>
        </p:spPr>
      </p:pic>
      <p:grpSp>
        <p:nvGrpSpPr>
          <p:cNvPr id="280" name="Google Shape;280;p17"/>
          <p:cNvGrpSpPr/>
          <p:nvPr/>
        </p:nvGrpSpPr>
        <p:grpSpPr>
          <a:xfrm>
            <a:off x="1524045" y="4113663"/>
            <a:ext cx="2743291" cy="1981306"/>
            <a:chOff x="1447800" y="3733801"/>
            <a:chExt cx="2895600" cy="2209799"/>
          </a:xfrm>
        </p:grpSpPr>
        <p:sp>
          <p:nvSpPr>
            <p:cNvPr id="281" name="Google Shape;281;p17"/>
            <p:cNvSpPr/>
            <p:nvPr/>
          </p:nvSpPr>
          <p:spPr>
            <a:xfrm>
              <a:off x="1447800" y="3733801"/>
              <a:ext cx="2895600" cy="2209799"/>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82" name="Google Shape;282;p17" descr="Return Roller Basket 008"/>
            <p:cNvPicPr preferRelativeResize="0"/>
            <p:nvPr/>
          </p:nvPicPr>
          <p:blipFill rotWithShape="1">
            <a:blip r:embed="rId4">
              <a:alphaModFix/>
            </a:blip>
            <a:srcRect/>
            <a:stretch/>
          </p:blipFill>
          <p:spPr>
            <a:xfrm>
              <a:off x="1524000" y="3810000"/>
              <a:ext cx="2743200" cy="2057400"/>
            </a:xfrm>
            <a:prstGeom prst="rect">
              <a:avLst/>
            </a:prstGeom>
            <a:noFill/>
            <a:ln>
              <a:noFill/>
            </a:ln>
          </p:spPr>
        </p:pic>
      </p:grpSp>
      <p:grpSp>
        <p:nvGrpSpPr>
          <p:cNvPr id="283" name="Google Shape;283;p17"/>
          <p:cNvGrpSpPr/>
          <p:nvPr/>
        </p:nvGrpSpPr>
        <p:grpSpPr>
          <a:xfrm>
            <a:off x="4812384" y="4099212"/>
            <a:ext cx="2743111" cy="1981306"/>
            <a:chOff x="4699000" y="3733801"/>
            <a:chExt cx="2921000" cy="2209799"/>
          </a:xfrm>
        </p:grpSpPr>
        <p:sp>
          <p:nvSpPr>
            <p:cNvPr id="284" name="Google Shape;284;p17"/>
            <p:cNvSpPr/>
            <p:nvPr/>
          </p:nvSpPr>
          <p:spPr>
            <a:xfrm>
              <a:off x="4699000" y="3733801"/>
              <a:ext cx="2921000" cy="2209799"/>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85" name="Google Shape;285;p17" descr="Return Roller Basket 005"/>
            <p:cNvPicPr preferRelativeResize="0"/>
            <p:nvPr/>
          </p:nvPicPr>
          <p:blipFill rotWithShape="1">
            <a:blip r:embed="rId5">
              <a:alphaModFix/>
            </a:blip>
            <a:srcRect/>
            <a:stretch/>
          </p:blipFill>
          <p:spPr>
            <a:xfrm>
              <a:off x="4800600" y="3810001"/>
              <a:ext cx="2743200" cy="2057400"/>
            </a:xfrm>
            <a:prstGeom prst="rect">
              <a:avLst/>
            </a:prstGeom>
            <a:noFill/>
            <a:ln>
              <a:noFill/>
            </a:ln>
          </p:spPr>
        </p:pic>
      </p:grpSp>
      <p:sp>
        <p:nvSpPr>
          <p:cNvPr id="286" name="Google Shape;286;p17"/>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IDLERS</a:t>
            </a:r>
            <a:endParaRPr sz="2400" b="0" i="0" u="none" strike="noStrike" cap="none">
              <a:solidFill>
                <a:srgbClr val="FF9333"/>
              </a:solidFill>
              <a:latin typeface="Arial"/>
              <a:ea typeface="Arial"/>
              <a:cs typeface="Arial"/>
              <a:sym typeface="Arial"/>
            </a:endParaRPr>
          </a:p>
        </p:txBody>
      </p:sp>
      <p:grpSp>
        <p:nvGrpSpPr>
          <p:cNvPr id="287" name="Google Shape;287;p17"/>
          <p:cNvGrpSpPr/>
          <p:nvPr/>
        </p:nvGrpSpPr>
        <p:grpSpPr>
          <a:xfrm>
            <a:off x="4936435" y="1590020"/>
            <a:ext cx="2647784" cy="1981201"/>
            <a:chOff x="4699000" y="1295402"/>
            <a:chExt cx="2921000" cy="2209799"/>
          </a:xfrm>
        </p:grpSpPr>
        <p:sp>
          <p:nvSpPr>
            <p:cNvPr id="288" name="Google Shape;288;p17"/>
            <p:cNvSpPr/>
            <p:nvPr/>
          </p:nvSpPr>
          <p:spPr>
            <a:xfrm>
              <a:off x="4699000" y="1295402"/>
              <a:ext cx="2921000" cy="2209799"/>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89" name="Google Shape;289;p17" descr="Return Roller 4"/>
            <p:cNvPicPr preferRelativeResize="0"/>
            <p:nvPr/>
          </p:nvPicPr>
          <p:blipFill rotWithShape="1">
            <a:blip r:embed="rId6">
              <a:alphaModFix/>
            </a:blip>
            <a:srcRect/>
            <a:stretch/>
          </p:blipFill>
          <p:spPr>
            <a:xfrm>
              <a:off x="4789961" y="1368426"/>
              <a:ext cx="2753839" cy="2060575"/>
            </a:xfrm>
            <a:prstGeom prst="rect">
              <a:avLst/>
            </a:prstGeom>
            <a:noFill/>
            <a:ln>
              <a:noFill/>
            </a:ln>
          </p:spPr>
        </p:pic>
      </p:grpSp>
      <p:sp>
        <p:nvSpPr>
          <p:cNvPr id="290" name="Google Shape;290;p17"/>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291" name="Google Shape;291;p17"/>
          <p:cNvSpPr/>
          <p:nvPr/>
        </p:nvSpPr>
        <p:spPr>
          <a:xfrm>
            <a:off x="76200" y="1066800"/>
            <a:ext cx="8991600"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Idlers will need to be guarded to stop someone from making contact or from it potentially falling onto someone.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 pinch point guard is required if anyone is able to reach the hazard.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92" name="Google Shape;292;p17"/>
          <p:cNvSpPr/>
          <p:nvPr/>
        </p:nvSpPr>
        <p:spPr>
          <a:xfrm>
            <a:off x="304800" y="3576734"/>
            <a:ext cx="8763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Idler basket’s primary duty is to catch the roller in case of failure and stop it from falling onto someone that may be walking or driving below at the time.</a:t>
            </a:r>
            <a:endParaRPr sz="1400" b="0" i="0" u="none" strike="noStrike" cap="none">
              <a:solidFill>
                <a:srgbClr val="000000"/>
              </a:solidFill>
              <a:latin typeface="Arial"/>
              <a:ea typeface="Arial"/>
              <a:cs typeface="Arial"/>
              <a:sym typeface="Arial"/>
            </a:endParaRPr>
          </a:p>
        </p:txBody>
      </p:sp>
      <p:pic>
        <p:nvPicPr>
          <p:cNvPr id="293" name="Google Shape;293;p17"/>
          <p:cNvPicPr preferRelativeResize="0"/>
          <p:nvPr/>
        </p:nvPicPr>
        <p:blipFill rotWithShape="1">
          <a:blip r:embed="rId7">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86"/>
                                        </p:tgtEl>
                                        <p:attrNameLst>
                                          <p:attrName>style.visibility</p:attrName>
                                        </p:attrNameLst>
                                      </p:cBhvr>
                                      <p:to>
                                        <p:strVal val="visible"/>
                                      </p:to>
                                    </p:set>
                                    <p:anim calcmode="lin" valueType="num">
                                      <p:cBhvr additive="base">
                                        <p:cTn id="7" dur="1000"/>
                                        <p:tgtEl>
                                          <p:spTgt spid="286"/>
                                        </p:tgtEl>
                                        <p:attrNameLst>
                                          <p:attrName>ppt_w</p:attrName>
                                        </p:attrNameLst>
                                      </p:cBhvr>
                                      <p:tavLst>
                                        <p:tav tm="0">
                                          <p:val>
                                            <p:strVal val="0"/>
                                          </p:val>
                                        </p:tav>
                                        <p:tav tm="100000">
                                          <p:val>
                                            <p:strVal val="#ppt_w"/>
                                          </p:val>
                                        </p:tav>
                                      </p:tavLst>
                                    </p:anim>
                                    <p:anim calcmode="lin" valueType="num">
                                      <p:cBhvr additive="base">
                                        <p:cTn id="8" dur="1000"/>
                                        <p:tgtEl>
                                          <p:spTgt spid="28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2000"/>
                                        <p:tgtEl>
                                          <p:spTgt spid="278"/>
                                        </p:tgtEl>
                                      </p:cBhvr>
                                    </p:animEffect>
                                  </p:childTnLst>
                                </p:cTn>
                              </p:par>
                              <p:par>
                                <p:cTn id="13" presetID="10" presetClass="entr" presetSubtype="0" fill="hold" nodeType="withEffect">
                                  <p:stCondLst>
                                    <p:cond delay="0"/>
                                  </p:stCondLst>
                                  <p:childTnLst>
                                    <p:set>
                                      <p:cBhvr>
                                        <p:cTn id="14" dur="1" fill="hold">
                                          <p:stCondLst>
                                            <p:cond delay="0"/>
                                          </p:stCondLst>
                                        </p:cTn>
                                        <p:tgtEl>
                                          <p:spTgt spid="279"/>
                                        </p:tgtEl>
                                        <p:attrNameLst>
                                          <p:attrName>style.visibility</p:attrName>
                                        </p:attrNameLst>
                                      </p:cBhvr>
                                      <p:to>
                                        <p:strVal val="visible"/>
                                      </p:to>
                                    </p:set>
                                    <p:animEffect transition="in" filter="fade">
                                      <p:cBhvr>
                                        <p:cTn id="15" dur="2000"/>
                                        <p:tgtEl>
                                          <p:spTgt spid="279"/>
                                        </p:tgtEl>
                                      </p:cBhvr>
                                    </p:animEffect>
                                  </p:childTnLst>
                                </p:cTn>
                              </p:par>
                              <p:par>
                                <p:cTn id="16" presetID="10" presetClass="entr" presetSubtype="0" fill="hold" nodeType="withEffect">
                                  <p:stCondLst>
                                    <p:cond delay="0"/>
                                  </p:stCondLst>
                                  <p:childTnLst>
                                    <p:set>
                                      <p:cBhvr>
                                        <p:cTn id="17" dur="1" fill="hold">
                                          <p:stCondLst>
                                            <p:cond delay="0"/>
                                          </p:stCondLst>
                                        </p:cTn>
                                        <p:tgtEl>
                                          <p:spTgt spid="287"/>
                                        </p:tgtEl>
                                        <p:attrNameLst>
                                          <p:attrName>style.visibility</p:attrName>
                                        </p:attrNameLst>
                                      </p:cBhvr>
                                      <p:to>
                                        <p:strVal val="visible"/>
                                      </p:to>
                                    </p:set>
                                    <p:animEffect transition="in" filter="fade">
                                      <p:cBhvr>
                                        <p:cTn id="18" dur="2000"/>
                                        <p:tgtEl>
                                          <p:spTgt spid="287"/>
                                        </p:tgtEl>
                                      </p:cBhvr>
                                    </p:animEffect>
                                  </p:childTnLst>
                                </p:cTn>
                              </p:par>
                            </p:childTnLst>
                          </p:cTn>
                        </p:par>
                        <p:par>
                          <p:cTn id="19" fill="hold">
                            <p:stCondLst>
                              <p:cond delay="3000"/>
                            </p:stCondLst>
                            <p:childTnLst>
                              <p:par>
                                <p:cTn id="20" presetID="1" presetClass="entr" presetSubtype="0" fill="hold" nodeType="afterEffect">
                                  <p:stCondLst>
                                    <p:cond delay="3000"/>
                                  </p:stCondLst>
                                  <p:childTnLst>
                                    <p:set>
                                      <p:cBhvr>
                                        <p:cTn id="21" dur="1" fill="hold">
                                          <p:stCondLst>
                                            <p:cond delay="0"/>
                                          </p:stCondLst>
                                        </p:cTn>
                                        <p:tgtEl>
                                          <p:spTgt spid="292"/>
                                        </p:tgtEl>
                                        <p:attrNameLst>
                                          <p:attrName>style.visibility</p:attrName>
                                        </p:attrNameLst>
                                      </p:cBhvr>
                                      <p:to>
                                        <p:strVal val="visible"/>
                                      </p:to>
                                    </p:set>
                                  </p:childTnLst>
                                </p:cTn>
                              </p:par>
                              <p:par>
                                <p:cTn id="22" presetID="10" presetClass="entr" presetSubtype="0" fill="hold" nodeType="withEffect">
                                  <p:stCondLst>
                                    <p:cond delay="4000"/>
                                  </p:stCondLst>
                                  <p:childTnLst>
                                    <p:set>
                                      <p:cBhvr>
                                        <p:cTn id="23" dur="1" fill="hold">
                                          <p:stCondLst>
                                            <p:cond delay="0"/>
                                          </p:stCondLst>
                                        </p:cTn>
                                        <p:tgtEl>
                                          <p:spTgt spid="280"/>
                                        </p:tgtEl>
                                        <p:attrNameLst>
                                          <p:attrName>style.visibility</p:attrName>
                                        </p:attrNameLst>
                                      </p:cBhvr>
                                      <p:to>
                                        <p:strVal val="visible"/>
                                      </p:to>
                                    </p:set>
                                    <p:animEffect transition="in" filter="fade">
                                      <p:cBhvr>
                                        <p:cTn id="24" dur="2000"/>
                                        <p:tgtEl>
                                          <p:spTgt spid="280"/>
                                        </p:tgtEl>
                                      </p:cBhvr>
                                    </p:animEffect>
                                  </p:childTnLst>
                                </p:cTn>
                              </p:par>
                              <p:par>
                                <p:cTn id="25" presetID="10" presetClass="entr" presetSubtype="0" fill="hold" nodeType="withEffect">
                                  <p:stCondLst>
                                    <p:cond delay="4000"/>
                                  </p:stCondLst>
                                  <p:childTnLst>
                                    <p:set>
                                      <p:cBhvr>
                                        <p:cTn id="26" dur="1" fill="hold">
                                          <p:stCondLst>
                                            <p:cond delay="0"/>
                                          </p:stCondLst>
                                        </p:cTn>
                                        <p:tgtEl>
                                          <p:spTgt spid="283"/>
                                        </p:tgtEl>
                                        <p:attrNameLst>
                                          <p:attrName>style.visibility</p:attrName>
                                        </p:attrNameLst>
                                      </p:cBhvr>
                                      <p:to>
                                        <p:strVal val="visible"/>
                                      </p:to>
                                    </p:set>
                                    <p:animEffect transition="in" filter="fade">
                                      <p:cBhvr>
                                        <p:cTn id="27" dur="2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grpSp>
        <p:nvGrpSpPr>
          <p:cNvPr id="299" name="Google Shape;299;p18"/>
          <p:cNvGrpSpPr/>
          <p:nvPr/>
        </p:nvGrpSpPr>
        <p:grpSpPr>
          <a:xfrm>
            <a:off x="1219200" y="1169360"/>
            <a:ext cx="3124200" cy="3886200"/>
            <a:chOff x="1219200" y="1676400"/>
            <a:chExt cx="3124200" cy="3886200"/>
          </a:xfrm>
        </p:grpSpPr>
        <p:sp>
          <p:nvSpPr>
            <p:cNvPr id="300" name="Google Shape;300;p18"/>
            <p:cNvSpPr/>
            <p:nvPr/>
          </p:nvSpPr>
          <p:spPr>
            <a:xfrm>
              <a:off x="1219200" y="1676400"/>
              <a:ext cx="3124200" cy="38862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01" name="Google Shape;301;p18" descr="Y:\ASSESSMENTS\2011 Assessments\IOC Lab City OCT NOV 2011 JAN 2012\Photos\Concentrate\MIKE GREEN PHOTOS\WET GRINDING\MISC\FEEDER #5 BC 201\bearing box line 3 PICT0470.JPG"/>
            <p:cNvPicPr preferRelativeResize="0"/>
            <p:nvPr/>
          </p:nvPicPr>
          <p:blipFill rotWithShape="1">
            <a:blip r:embed="rId3">
              <a:alphaModFix/>
            </a:blip>
            <a:srcRect/>
            <a:stretch/>
          </p:blipFill>
          <p:spPr>
            <a:xfrm>
              <a:off x="1371600" y="1828800"/>
              <a:ext cx="2819400" cy="3581568"/>
            </a:xfrm>
            <a:prstGeom prst="rect">
              <a:avLst/>
            </a:prstGeom>
            <a:noFill/>
            <a:ln>
              <a:noFill/>
            </a:ln>
          </p:spPr>
        </p:pic>
      </p:grpSp>
      <p:sp>
        <p:nvSpPr>
          <p:cNvPr id="302" name="Google Shape;302;p18"/>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p18"/>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FLANGE BEARING</a:t>
            </a:r>
            <a:endParaRPr sz="2400" b="0" i="0" u="none" strike="noStrike" cap="none">
              <a:solidFill>
                <a:srgbClr val="FF9333"/>
              </a:solidFill>
              <a:latin typeface="Arial"/>
              <a:ea typeface="Arial"/>
              <a:cs typeface="Arial"/>
              <a:sym typeface="Arial"/>
            </a:endParaRPr>
          </a:p>
        </p:txBody>
      </p:sp>
      <p:grpSp>
        <p:nvGrpSpPr>
          <p:cNvPr id="304" name="Google Shape;304;p18"/>
          <p:cNvGrpSpPr/>
          <p:nvPr/>
        </p:nvGrpSpPr>
        <p:grpSpPr>
          <a:xfrm>
            <a:off x="4724400" y="1169444"/>
            <a:ext cx="3124200" cy="3886200"/>
            <a:chOff x="4724400" y="1676400"/>
            <a:chExt cx="3124200" cy="3886200"/>
          </a:xfrm>
        </p:grpSpPr>
        <p:sp>
          <p:nvSpPr>
            <p:cNvPr id="305" name="Google Shape;305;p18"/>
            <p:cNvSpPr/>
            <p:nvPr/>
          </p:nvSpPr>
          <p:spPr>
            <a:xfrm>
              <a:off x="4724400" y="1676400"/>
              <a:ext cx="3124200" cy="38862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06" name="Google Shape;306;p18" descr="Flange Bearing Guard (10)">
              <a:hlinkClick r:id="rId4"/>
            </p:cNvPr>
            <p:cNvPicPr preferRelativeResize="0"/>
            <p:nvPr/>
          </p:nvPicPr>
          <p:blipFill rotWithShape="1">
            <a:blip r:embed="rId5">
              <a:alphaModFix/>
            </a:blip>
            <a:srcRect/>
            <a:stretch/>
          </p:blipFill>
          <p:spPr>
            <a:xfrm>
              <a:off x="4876800" y="1828800"/>
              <a:ext cx="2819400" cy="3588710"/>
            </a:xfrm>
            <a:prstGeom prst="rect">
              <a:avLst/>
            </a:prstGeom>
            <a:noFill/>
            <a:ln>
              <a:noFill/>
            </a:ln>
          </p:spPr>
        </p:pic>
      </p:grpSp>
      <p:sp>
        <p:nvSpPr>
          <p:cNvPr id="307" name="Google Shape;307;p18"/>
          <p:cNvSpPr/>
          <p:nvPr/>
        </p:nvSpPr>
        <p:spPr>
          <a:xfrm>
            <a:off x="5257800" y="1350419"/>
            <a:ext cx="1828800" cy="1828800"/>
          </a:xfrm>
          <a:prstGeom prst="ellipse">
            <a:avLst/>
          </a:prstGeom>
          <a:noFill/>
          <a:ln w="57150" cap="flat" cmpd="sng">
            <a:solidFill>
              <a:srgbClr val="FF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8" name="Google Shape;308;p18"/>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09" name="Google Shape;309;p18"/>
          <p:cNvSpPr/>
          <p:nvPr/>
        </p:nvSpPr>
        <p:spPr>
          <a:xfrm>
            <a:off x="123825" y="5155049"/>
            <a:ext cx="8991600" cy="116955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photo on the left shows an unprotected flange bearing.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Although this shaft may rotate at a slow rate, if a worker were to get entangled, there’s no stopping it.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photo on the right shows a properly guarded flange bearing. It is designed in such a way as to allow the greasing of the bearing without removal.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310" name="Google Shape;310;p18"/>
          <p:cNvPicPr preferRelativeResize="0"/>
          <p:nvPr/>
        </p:nvPicPr>
        <p:blipFill rotWithShape="1">
          <a:blip r:embed="rId6">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1000"/>
                                        <p:tgtEl>
                                          <p:spTgt spid="303"/>
                                        </p:tgtEl>
                                        <p:attrNameLst>
                                          <p:attrName>ppt_w</p:attrName>
                                        </p:attrNameLst>
                                      </p:cBhvr>
                                      <p:tavLst>
                                        <p:tav tm="0">
                                          <p:val>
                                            <p:strVal val="0"/>
                                          </p:val>
                                        </p:tav>
                                        <p:tav tm="100000">
                                          <p:val>
                                            <p:strVal val="#ppt_w"/>
                                          </p:val>
                                        </p:tav>
                                      </p:tavLst>
                                    </p:anim>
                                    <p:anim calcmode="lin" valueType="num">
                                      <p:cBhvr additive="base">
                                        <p:cTn id="8" dur="1000"/>
                                        <p:tgtEl>
                                          <p:spTgt spid="30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fade">
                                      <p:cBhvr>
                                        <p:cTn id="12" dur="2000"/>
                                        <p:tgtEl>
                                          <p:spTgt spid="299"/>
                                        </p:tgtEl>
                                      </p:cBhvr>
                                    </p:animEffect>
                                  </p:childTnLst>
                                </p:cTn>
                              </p:par>
                              <p:par>
                                <p:cTn id="13" presetID="10" presetClass="entr" presetSubtype="0" fill="hold" nodeType="with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fade">
                                      <p:cBhvr>
                                        <p:cTn id="15" dur="2000"/>
                                        <p:tgtEl>
                                          <p:spTgt spid="304"/>
                                        </p:tgtEl>
                                      </p:cBhvr>
                                    </p:animEffect>
                                  </p:childTnLst>
                                </p:cTn>
                              </p:par>
                            </p:childTnLst>
                          </p:cTn>
                        </p:par>
                        <p:par>
                          <p:cTn id="16" fill="hold">
                            <p:stCondLst>
                              <p:cond delay="3000"/>
                            </p:stCondLst>
                            <p:childTnLst>
                              <p:par>
                                <p:cTn id="17" presetID="10" presetClass="entr" presetSubtype="0" fill="hold" nodeType="afterEffect">
                                  <p:stCondLst>
                                    <p:cond delay="4000"/>
                                  </p:stCondLst>
                                  <p:childTnLst>
                                    <p:set>
                                      <p:cBhvr>
                                        <p:cTn id="18" dur="1" fill="hold">
                                          <p:stCondLst>
                                            <p:cond delay="0"/>
                                          </p:stCondLst>
                                        </p:cTn>
                                        <p:tgtEl>
                                          <p:spTgt spid="307"/>
                                        </p:tgtEl>
                                        <p:attrNameLst>
                                          <p:attrName>style.visibility</p:attrName>
                                        </p:attrNameLst>
                                      </p:cBhvr>
                                      <p:to>
                                        <p:strVal val="visible"/>
                                      </p:to>
                                    </p:set>
                                    <p:animEffect transition="in" filter="fade">
                                      <p:cBhvr>
                                        <p:cTn id="19" dur="5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txBox="1"/>
          <p:nvPr/>
        </p:nvSpPr>
        <p:spPr>
          <a:xfrm>
            <a:off x="152400" y="1893153"/>
            <a:ext cx="876300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WHEN YOU ARE GUARDING EQUIPMENT YOU </a:t>
            </a:r>
            <a:br>
              <a:rPr lang="en-US" sz="2400" b="0"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MUST NOT </a:t>
            </a:r>
            <a:r>
              <a:rPr lang="en-US" sz="2400" b="0" i="0" u="none" strike="noStrike" cap="none">
                <a:solidFill>
                  <a:schemeClr val="dk1"/>
                </a:solidFill>
                <a:latin typeface="Calibri"/>
                <a:ea typeface="Calibri"/>
                <a:cs typeface="Calibri"/>
                <a:sym typeface="Calibri"/>
              </a:rPr>
              <a:t>BE ABLE TO REACH THE HAZARD FROM</a:t>
            </a:r>
            <a:endParaRPr sz="1400" b="0" i="0" u="none" strike="noStrike" cap="none">
              <a:solidFill>
                <a:srgbClr val="000000"/>
              </a:solidFill>
              <a:latin typeface="Arial"/>
              <a:ea typeface="Arial"/>
              <a:cs typeface="Arial"/>
              <a:sym typeface="Arial"/>
            </a:endParaRPr>
          </a:p>
        </p:txBody>
      </p:sp>
      <p:sp>
        <p:nvSpPr>
          <p:cNvPr id="317" name="Google Shape;317;p19"/>
          <p:cNvSpPr txBox="1"/>
          <p:nvPr/>
        </p:nvSpPr>
        <p:spPr>
          <a:xfrm>
            <a:off x="609600" y="274320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A</a:t>
            </a:r>
            <a:r>
              <a:rPr lang="en-US" sz="2800" b="0" i="0" u="none" strike="noStrike" cap="none">
                <a:solidFill>
                  <a:schemeClr val="dk1"/>
                </a:solidFill>
                <a:latin typeface="Calibri"/>
                <a:ea typeface="Calibri"/>
                <a:cs typeface="Calibri"/>
                <a:sym typeface="Calibri"/>
              </a:rPr>
              <a:t>round</a:t>
            </a:r>
            <a:endParaRPr sz="1400" b="0" i="0" u="none" strike="noStrike" cap="none">
              <a:solidFill>
                <a:srgbClr val="000000"/>
              </a:solidFill>
              <a:latin typeface="Arial"/>
              <a:ea typeface="Arial"/>
              <a:cs typeface="Arial"/>
              <a:sym typeface="Arial"/>
            </a:endParaRPr>
          </a:p>
        </p:txBody>
      </p:sp>
      <p:grpSp>
        <p:nvGrpSpPr>
          <p:cNvPr id="318" name="Google Shape;318;p19"/>
          <p:cNvGrpSpPr/>
          <p:nvPr/>
        </p:nvGrpSpPr>
        <p:grpSpPr>
          <a:xfrm>
            <a:off x="609600" y="3352800"/>
            <a:ext cx="1295400" cy="2286000"/>
            <a:chOff x="609600" y="3048000"/>
            <a:chExt cx="1295400" cy="2286000"/>
          </a:xfrm>
        </p:grpSpPr>
        <p:sp>
          <p:nvSpPr>
            <p:cNvPr id="319" name="Google Shape;319;p19"/>
            <p:cNvSpPr/>
            <p:nvPr/>
          </p:nvSpPr>
          <p:spPr>
            <a:xfrm>
              <a:off x="609600" y="3048000"/>
              <a:ext cx="1295400" cy="2286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20" name="Google Shape;320;p19" descr="image005"/>
            <p:cNvPicPr preferRelativeResize="0"/>
            <p:nvPr/>
          </p:nvPicPr>
          <p:blipFill rotWithShape="1">
            <a:blip r:embed="rId3">
              <a:alphaModFix/>
            </a:blip>
            <a:srcRect/>
            <a:stretch/>
          </p:blipFill>
          <p:spPr>
            <a:xfrm>
              <a:off x="728057" y="3124200"/>
              <a:ext cx="1100743" cy="2085975"/>
            </a:xfrm>
            <a:prstGeom prst="rect">
              <a:avLst/>
            </a:prstGeom>
            <a:noFill/>
            <a:ln>
              <a:noFill/>
            </a:ln>
          </p:spPr>
        </p:pic>
      </p:grpSp>
      <p:grpSp>
        <p:nvGrpSpPr>
          <p:cNvPr id="321" name="Google Shape;321;p19"/>
          <p:cNvGrpSpPr/>
          <p:nvPr/>
        </p:nvGrpSpPr>
        <p:grpSpPr>
          <a:xfrm>
            <a:off x="2819400" y="3352800"/>
            <a:ext cx="1295400" cy="2286000"/>
            <a:chOff x="2819400" y="3048000"/>
            <a:chExt cx="1295400" cy="2286000"/>
          </a:xfrm>
        </p:grpSpPr>
        <p:sp>
          <p:nvSpPr>
            <p:cNvPr id="322" name="Google Shape;322;p19"/>
            <p:cNvSpPr/>
            <p:nvPr/>
          </p:nvSpPr>
          <p:spPr>
            <a:xfrm>
              <a:off x="2819400" y="3048000"/>
              <a:ext cx="1295400" cy="2286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23" name="Google Shape;323;p19" descr="image006"/>
            <p:cNvPicPr preferRelativeResize="0"/>
            <p:nvPr/>
          </p:nvPicPr>
          <p:blipFill rotWithShape="1">
            <a:blip r:embed="rId4">
              <a:alphaModFix/>
            </a:blip>
            <a:srcRect/>
            <a:stretch/>
          </p:blipFill>
          <p:spPr>
            <a:xfrm>
              <a:off x="2819400" y="3124200"/>
              <a:ext cx="1277405" cy="2085975"/>
            </a:xfrm>
            <a:prstGeom prst="rect">
              <a:avLst/>
            </a:prstGeom>
            <a:noFill/>
            <a:ln>
              <a:noFill/>
            </a:ln>
          </p:spPr>
        </p:pic>
      </p:grpSp>
      <p:grpSp>
        <p:nvGrpSpPr>
          <p:cNvPr id="324" name="Google Shape;324;p19"/>
          <p:cNvGrpSpPr/>
          <p:nvPr/>
        </p:nvGrpSpPr>
        <p:grpSpPr>
          <a:xfrm>
            <a:off x="4953000" y="3352800"/>
            <a:ext cx="1295400" cy="2286000"/>
            <a:chOff x="4953000" y="3048000"/>
            <a:chExt cx="1295400" cy="2286000"/>
          </a:xfrm>
        </p:grpSpPr>
        <p:sp>
          <p:nvSpPr>
            <p:cNvPr id="325" name="Google Shape;325;p19"/>
            <p:cNvSpPr/>
            <p:nvPr/>
          </p:nvSpPr>
          <p:spPr>
            <a:xfrm>
              <a:off x="4953000" y="3048000"/>
              <a:ext cx="1295400" cy="2286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26" name="Google Shape;326;p19" descr="image017"/>
            <p:cNvPicPr preferRelativeResize="0"/>
            <p:nvPr/>
          </p:nvPicPr>
          <p:blipFill rotWithShape="1">
            <a:blip r:embed="rId5">
              <a:alphaModFix/>
            </a:blip>
            <a:srcRect/>
            <a:stretch/>
          </p:blipFill>
          <p:spPr>
            <a:xfrm>
              <a:off x="5054600" y="3171825"/>
              <a:ext cx="1114332" cy="2085975"/>
            </a:xfrm>
            <a:prstGeom prst="rect">
              <a:avLst/>
            </a:prstGeom>
            <a:noFill/>
            <a:ln>
              <a:noFill/>
            </a:ln>
          </p:spPr>
        </p:pic>
      </p:grpSp>
      <p:grpSp>
        <p:nvGrpSpPr>
          <p:cNvPr id="327" name="Google Shape;327;p19"/>
          <p:cNvGrpSpPr/>
          <p:nvPr/>
        </p:nvGrpSpPr>
        <p:grpSpPr>
          <a:xfrm>
            <a:off x="7086600" y="3352800"/>
            <a:ext cx="1295400" cy="2286000"/>
            <a:chOff x="7086600" y="3048000"/>
            <a:chExt cx="1295400" cy="2286000"/>
          </a:xfrm>
        </p:grpSpPr>
        <p:sp>
          <p:nvSpPr>
            <p:cNvPr id="328" name="Google Shape;328;p19"/>
            <p:cNvSpPr/>
            <p:nvPr/>
          </p:nvSpPr>
          <p:spPr>
            <a:xfrm>
              <a:off x="7086600" y="3048000"/>
              <a:ext cx="1295400" cy="2286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29" name="Google Shape;329;p19" descr="image018"/>
            <p:cNvPicPr preferRelativeResize="0"/>
            <p:nvPr/>
          </p:nvPicPr>
          <p:blipFill rotWithShape="1">
            <a:blip r:embed="rId6">
              <a:alphaModFix/>
            </a:blip>
            <a:srcRect/>
            <a:stretch/>
          </p:blipFill>
          <p:spPr>
            <a:xfrm>
              <a:off x="7239000" y="3200400"/>
              <a:ext cx="1039590" cy="2085975"/>
            </a:xfrm>
            <a:prstGeom prst="rect">
              <a:avLst/>
            </a:prstGeom>
            <a:noFill/>
            <a:ln>
              <a:noFill/>
            </a:ln>
          </p:spPr>
        </p:pic>
      </p:grpSp>
      <p:sp>
        <p:nvSpPr>
          <p:cNvPr id="330" name="Google Shape;330;p19"/>
          <p:cNvSpPr txBox="1"/>
          <p:nvPr/>
        </p:nvSpPr>
        <p:spPr>
          <a:xfrm>
            <a:off x="2819400" y="274320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U</a:t>
            </a:r>
            <a:r>
              <a:rPr lang="en-US" sz="2800" b="0" i="0" u="none" strike="noStrike" cap="none">
                <a:solidFill>
                  <a:schemeClr val="dk1"/>
                </a:solidFill>
                <a:latin typeface="Calibri"/>
                <a:ea typeface="Calibri"/>
                <a:cs typeface="Calibri"/>
                <a:sym typeface="Calibri"/>
              </a:rPr>
              <a:t>nder</a:t>
            </a:r>
            <a:endParaRPr sz="1400" b="0" i="0" u="none" strike="noStrike" cap="none">
              <a:solidFill>
                <a:srgbClr val="000000"/>
              </a:solidFill>
              <a:latin typeface="Arial"/>
              <a:ea typeface="Arial"/>
              <a:cs typeface="Arial"/>
              <a:sym typeface="Arial"/>
            </a:endParaRPr>
          </a:p>
        </p:txBody>
      </p:sp>
      <p:sp>
        <p:nvSpPr>
          <p:cNvPr id="331" name="Google Shape;331;p19"/>
          <p:cNvSpPr txBox="1"/>
          <p:nvPr/>
        </p:nvSpPr>
        <p:spPr>
          <a:xfrm>
            <a:off x="4953000" y="2743200"/>
            <a:ext cx="14478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hrough</a:t>
            </a:r>
            <a:endParaRPr sz="1400" b="0" i="0" u="none" strike="noStrike" cap="none">
              <a:solidFill>
                <a:srgbClr val="000000"/>
              </a:solidFill>
              <a:latin typeface="Arial"/>
              <a:ea typeface="Arial"/>
              <a:cs typeface="Arial"/>
              <a:sym typeface="Arial"/>
            </a:endParaRPr>
          </a:p>
        </p:txBody>
      </p:sp>
      <p:sp>
        <p:nvSpPr>
          <p:cNvPr id="332" name="Google Shape;332;p19"/>
          <p:cNvSpPr txBox="1"/>
          <p:nvPr/>
        </p:nvSpPr>
        <p:spPr>
          <a:xfrm>
            <a:off x="7086600" y="274320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O</a:t>
            </a:r>
            <a:r>
              <a:rPr lang="en-US" sz="2800" b="0" i="0" u="none" strike="noStrike" cap="none">
                <a:solidFill>
                  <a:schemeClr val="dk1"/>
                </a:solidFill>
                <a:latin typeface="Calibri"/>
                <a:ea typeface="Calibri"/>
                <a:cs typeface="Calibri"/>
                <a:sym typeface="Calibri"/>
              </a:rPr>
              <a:t>ver</a:t>
            </a:r>
            <a:endParaRPr sz="1400" b="0" i="0" u="none" strike="noStrike" cap="none">
              <a:solidFill>
                <a:srgbClr val="000000"/>
              </a:solidFill>
              <a:latin typeface="Arial"/>
              <a:ea typeface="Arial"/>
              <a:cs typeface="Arial"/>
              <a:sym typeface="Arial"/>
            </a:endParaRPr>
          </a:p>
        </p:txBody>
      </p:sp>
      <p:sp>
        <p:nvSpPr>
          <p:cNvPr id="333" name="Google Shape;333;p19"/>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A U T O</a:t>
            </a:r>
            <a:endParaRPr sz="2400" b="0" i="0" u="none" strike="noStrike" cap="none">
              <a:solidFill>
                <a:srgbClr val="FF9333"/>
              </a:solidFill>
              <a:latin typeface="Arial"/>
              <a:ea typeface="Arial"/>
              <a:cs typeface="Arial"/>
              <a:sym typeface="Arial"/>
            </a:endParaRPr>
          </a:p>
        </p:txBody>
      </p:sp>
      <p:sp>
        <p:nvSpPr>
          <p:cNvPr id="334" name="Google Shape;334;p19"/>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35" name="Google Shape;335;p19"/>
          <p:cNvSpPr/>
          <p:nvPr/>
        </p:nvSpPr>
        <p:spPr>
          <a:xfrm>
            <a:off x="228600" y="1076980"/>
            <a:ext cx="87630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guarding should take into account the physical characteristics of the people involved and, in particular, their abilities to reach through openings and over or around barriers or guards.</a:t>
            </a:r>
            <a:endParaRPr sz="1400" b="0" i="0" u="none" strike="noStrike" cap="none">
              <a:solidFill>
                <a:srgbClr val="000000"/>
              </a:solidFill>
              <a:latin typeface="Arial"/>
              <a:ea typeface="Arial"/>
              <a:cs typeface="Arial"/>
              <a:sym typeface="Arial"/>
            </a:endParaRPr>
          </a:p>
        </p:txBody>
      </p:sp>
      <p:pic>
        <p:nvPicPr>
          <p:cNvPr id="336" name="Google Shape;336;p19"/>
          <p:cNvPicPr preferRelativeResize="0"/>
          <p:nvPr/>
        </p:nvPicPr>
        <p:blipFill rotWithShape="1">
          <a:blip r:embed="rId7">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additive="base">
                                        <p:cTn id="7" dur="2000"/>
                                        <p:tgtEl>
                                          <p:spTgt spid="333"/>
                                        </p:tgtEl>
                                        <p:attrNameLst>
                                          <p:attrName>ppt_w</p:attrName>
                                        </p:attrNameLst>
                                      </p:cBhvr>
                                      <p:tavLst>
                                        <p:tav tm="0">
                                          <p:val>
                                            <p:strVal val="0"/>
                                          </p:val>
                                        </p:tav>
                                        <p:tav tm="100000">
                                          <p:val>
                                            <p:strVal val="#ppt_w"/>
                                          </p:val>
                                        </p:tav>
                                      </p:tavLst>
                                    </p:anim>
                                    <p:anim calcmode="lin" valueType="num">
                                      <p:cBhvr additive="base">
                                        <p:cTn id="8" dur="2000"/>
                                        <p:tgtEl>
                                          <p:spTgt spid="333"/>
                                        </p:tgtEl>
                                        <p:attrNameLst>
                                          <p:attrName>ppt_h</p:attrName>
                                        </p:attrNameLst>
                                      </p:cBhvr>
                                      <p:tavLst>
                                        <p:tav tm="0">
                                          <p:val>
                                            <p:strVal val="0"/>
                                          </p:val>
                                        </p:tav>
                                        <p:tav tm="100000">
                                          <p:val>
                                            <p:strVal val="#ppt_h"/>
                                          </p:val>
                                        </p:tav>
                                      </p:tavLst>
                                    </p:anim>
                                  </p:childTnLst>
                                </p:cTn>
                              </p:par>
                            </p:childTnLst>
                          </p:cTn>
                        </p:par>
                        <p:par>
                          <p:cTn id="9" fill="hold">
                            <p:stCondLst>
                              <p:cond delay="2000"/>
                            </p:stCondLst>
                            <p:childTnLst>
                              <p:par>
                                <p:cTn id="10" presetID="10" presetClass="entr" presetSubtype="0" fill="hold" nodeType="afterEffect">
                                  <p:stCondLst>
                                    <p:cond delay="4000"/>
                                  </p:stCondLst>
                                  <p:childTnLst>
                                    <p:set>
                                      <p:cBhvr>
                                        <p:cTn id="11" dur="1" fill="hold">
                                          <p:stCondLst>
                                            <p:cond delay="0"/>
                                          </p:stCondLst>
                                        </p:cTn>
                                        <p:tgtEl>
                                          <p:spTgt spid="316"/>
                                        </p:tgtEl>
                                        <p:attrNameLst>
                                          <p:attrName>style.visibility</p:attrName>
                                        </p:attrNameLst>
                                      </p:cBhvr>
                                      <p:to>
                                        <p:strVal val="visible"/>
                                      </p:to>
                                    </p:set>
                                    <p:animEffect transition="in" filter="fade">
                                      <p:cBhvr>
                                        <p:cTn id="12" dur="1000"/>
                                        <p:tgtEl>
                                          <p:spTgt spid="316"/>
                                        </p:tgtEl>
                                      </p:cBhvr>
                                    </p:animEffect>
                                  </p:childTnLst>
                                </p:cTn>
                              </p:par>
                            </p:childTnLst>
                          </p:cTn>
                        </p:par>
                        <p:par>
                          <p:cTn id="13" fill="hold">
                            <p:stCondLst>
                              <p:cond delay="3000"/>
                            </p:stCondLst>
                            <p:childTnLst>
                              <p:par>
                                <p:cTn id="14" presetID="2" presetClass="entr" presetSubtype="4" fill="hold" nodeType="afterEffect">
                                  <p:stCondLst>
                                    <p:cond delay="2000"/>
                                  </p:stCondLst>
                                  <p:childTnLst>
                                    <p:set>
                                      <p:cBhvr>
                                        <p:cTn id="15" dur="1" fill="hold">
                                          <p:stCondLst>
                                            <p:cond delay="0"/>
                                          </p:stCondLst>
                                        </p:cTn>
                                        <p:tgtEl>
                                          <p:spTgt spid="317"/>
                                        </p:tgtEl>
                                        <p:attrNameLst>
                                          <p:attrName>style.visibility</p:attrName>
                                        </p:attrNameLst>
                                      </p:cBhvr>
                                      <p:to>
                                        <p:strVal val="visible"/>
                                      </p:to>
                                    </p:set>
                                    <p:anim calcmode="lin" valueType="num">
                                      <p:cBhvr additive="base">
                                        <p:cTn id="16" dur="500"/>
                                        <p:tgtEl>
                                          <p:spTgt spid="317"/>
                                        </p:tgtEl>
                                        <p:attrNameLst>
                                          <p:attrName>ppt_y</p:attrName>
                                        </p:attrNameLst>
                                      </p:cBhvr>
                                      <p:tavLst>
                                        <p:tav tm="0">
                                          <p:val>
                                            <p:strVal val="#ppt_y+1"/>
                                          </p:val>
                                        </p:tav>
                                        <p:tav tm="100000">
                                          <p:val>
                                            <p:strVal val="#ppt_y"/>
                                          </p:val>
                                        </p:tav>
                                      </p:tavLst>
                                    </p:anim>
                                  </p:childTnLst>
                                </p:cTn>
                              </p:par>
                            </p:childTnLst>
                          </p:cTn>
                        </p:par>
                        <p:par>
                          <p:cTn id="17" fill="hold">
                            <p:stCondLst>
                              <p:cond delay="3500"/>
                            </p:stCondLst>
                            <p:childTnLst>
                              <p:par>
                                <p:cTn id="18" presetID="2" presetClass="entr" presetSubtype="4" fill="hold" nodeType="afterEffect">
                                  <p:stCondLst>
                                    <p:cond delay="2000"/>
                                  </p:stCondLst>
                                  <p:childTnLst>
                                    <p:set>
                                      <p:cBhvr>
                                        <p:cTn id="19" dur="1" fill="hold">
                                          <p:stCondLst>
                                            <p:cond delay="0"/>
                                          </p:stCondLst>
                                        </p:cTn>
                                        <p:tgtEl>
                                          <p:spTgt spid="330"/>
                                        </p:tgtEl>
                                        <p:attrNameLst>
                                          <p:attrName>style.visibility</p:attrName>
                                        </p:attrNameLst>
                                      </p:cBhvr>
                                      <p:to>
                                        <p:strVal val="visible"/>
                                      </p:to>
                                    </p:set>
                                    <p:anim calcmode="lin" valueType="num">
                                      <p:cBhvr additive="base">
                                        <p:cTn id="20" dur="500"/>
                                        <p:tgtEl>
                                          <p:spTgt spid="330"/>
                                        </p:tgtEl>
                                        <p:attrNameLst>
                                          <p:attrName>ppt_y</p:attrName>
                                        </p:attrNameLst>
                                      </p:cBhvr>
                                      <p:tavLst>
                                        <p:tav tm="0">
                                          <p:val>
                                            <p:strVal val="#ppt_y+1"/>
                                          </p:val>
                                        </p:tav>
                                        <p:tav tm="100000">
                                          <p:val>
                                            <p:strVal val="#ppt_y"/>
                                          </p:val>
                                        </p:tav>
                                      </p:tavLst>
                                    </p:anim>
                                  </p:childTnLst>
                                </p:cTn>
                              </p:par>
                            </p:childTnLst>
                          </p:cTn>
                        </p:par>
                        <p:par>
                          <p:cTn id="21" fill="hold">
                            <p:stCondLst>
                              <p:cond delay="4000"/>
                            </p:stCondLst>
                            <p:childTnLst>
                              <p:par>
                                <p:cTn id="22" presetID="2" presetClass="entr" presetSubtype="4" fill="hold" nodeType="afterEffect">
                                  <p:stCondLst>
                                    <p:cond delay="2000"/>
                                  </p:stCondLst>
                                  <p:childTnLst>
                                    <p:set>
                                      <p:cBhvr>
                                        <p:cTn id="23" dur="1" fill="hold">
                                          <p:stCondLst>
                                            <p:cond delay="0"/>
                                          </p:stCondLst>
                                        </p:cTn>
                                        <p:tgtEl>
                                          <p:spTgt spid="331"/>
                                        </p:tgtEl>
                                        <p:attrNameLst>
                                          <p:attrName>style.visibility</p:attrName>
                                        </p:attrNameLst>
                                      </p:cBhvr>
                                      <p:to>
                                        <p:strVal val="visible"/>
                                      </p:to>
                                    </p:set>
                                    <p:anim calcmode="lin" valueType="num">
                                      <p:cBhvr additive="base">
                                        <p:cTn id="24" dur="500"/>
                                        <p:tgtEl>
                                          <p:spTgt spid="33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2" presetClass="entr" presetSubtype="4" fill="hold" nodeType="afterEffect">
                                  <p:stCondLst>
                                    <p:cond delay="2000"/>
                                  </p:stCondLst>
                                  <p:childTnLst>
                                    <p:set>
                                      <p:cBhvr>
                                        <p:cTn id="27" dur="1" fill="hold">
                                          <p:stCondLst>
                                            <p:cond delay="0"/>
                                          </p:stCondLst>
                                        </p:cTn>
                                        <p:tgtEl>
                                          <p:spTgt spid="332"/>
                                        </p:tgtEl>
                                        <p:attrNameLst>
                                          <p:attrName>style.visibility</p:attrName>
                                        </p:attrNameLst>
                                      </p:cBhvr>
                                      <p:to>
                                        <p:strVal val="visible"/>
                                      </p:to>
                                    </p:set>
                                    <p:anim calcmode="lin" valueType="num">
                                      <p:cBhvr additive="base">
                                        <p:cTn id="28" dur="500"/>
                                        <p:tgtEl>
                                          <p:spTgt spid="332"/>
                                        </p:tgtEl>
                                        <p:attrNameLst>
                                          <p:attrName>ppt_y</p:attrName>
                                        </p:attrNameLst>
                                      </p:cBhvr>
                                      <p:tavLst>
                                        <p:tav tm="0">
                                          <p:val>
                                            <p:strVal val="#ppt_y+1"/>
                                          </p:val>
                                        </p:tav>
                                        <p:tav tm="100000">
                                          <p:val>
                                            <p:strVal val="#ppt_y"/>
                                          </p:val>
                                        </p:tav>
                                      </p:tavLst>
                                    </p:anim>
                                  </p:childTnLst>
                                </p:cTn>
                              </p:par>
                            </p:childTnLst>
                          </p:cTn>
                        </p:par>
                        <p:par>
                          <p:cTn id="29" fill="hold">
                            <p:stCondLst>
                              <p:cond delay="5000"/>
                            </p:stCondLst>
                            <p:childTnLst>
                              <p:par>
                                <p:cTn id="30" presetID="10" presetClass="entr" presetSubtype="0" fill="hold" nodeType="afterEffect">
                                  <p:stCondLst>
                                    <p:cond delay="0"/>
                                  </p:stCondLst>
                                  <p:childTnLst>
                                    <p:set>
                                      <p:cBhvr>
                                        <p:cTn id="31" dur="1" fill="hold">
                                          <p:stCondLst>
                                            <p:cond delay="0"/>
                                          </p:stCondLst>
                                        </p:cTn>
                                        <p:tgtEl>
                                          <p:spTgt spid="318"/>
                                        </p:tgtEl>
                                        <p:attrNameLst>
                                          <p:attrName>style.visibility</p:attrName>
                                        </p:attrNameLst>
                                      </p:cBhvr>
                                      <p:to>
                                        <p:strVal val="visible"/>
                                      </p:to>
                                    </p:set>
                                    <p:animEffect transition="in" filter="fade">
                                      <p:cBhvr>
                                        <p:cTn id="32" dur="500"/>
                                        <p:tgtEl>
                                          <p:spTgt spid="318"/>
                                        </p:tgtEl>
                                      </p:cBhvr>
                                    </p:animEffect>
                                  </p:childTnLst>
                                </p:cTn>
                              </p:par>
                            </p:childTnLst>
                          </p:cTn>
                        </p:par>
                        <p:par>
                          <p:cTn id="33" fill="hold">
                            <p:stCondLst>
                              <p:cond delay="5500"/>
                            </p:stCondLst>
                            <p:childTnLst>
                              <p:par>
                                <p:cTn id="34" presetID="10" presetClass="entr" presetSubtype="0" fill="hold" nodeType="afterEffect">
                                  <p:stCondLst>
                                    <p:cond delay="1000"/>
                                  </p:stCondLst>
                                  <p:childTnLst>
                                    <p:set>
                                      <p:cBhvr>
                                        <p:cTn id="35" dur="1" fill="hold">
                                          <p:stCondLst>
                                            <p:cond delay="0"/>
                                          </p:stCondLst>
                                        </p:cTn>
                                        <p:tgtEl>
                                          <p:spTgt spid="321"/>
                                        </p:tgtEl>
                                        <p:attrNameLst>
                                          <p:attrName>style.visibility</p:attrName>
                                        </p:attrNameLst>
                                      </p:cBhvr>
                                      <p:to>
                                        <p:strVal val="visible"/>
                                      </p:to>
                                    </p:set>
                                    <p:animEffect transition="in" filter="fade">
                                      <p:cBhvr>
                                        <p:cTn id="36" dur="500"/>
                                        <p:tgtEl>
                                          <p:spTgt spid="321"/>
                                        </p:tgtEl>
                                      </p:cBhvr>
                                    </p:animEffect>
                                  </p:childTnLst>
                                </p:cTn>
                              </p:par>
                            </p:childTnLst>
                          </p:cTn>
                        </p:par>
                        <p:par>
                          <p:cTn id="37" fill="hold">
                            <p:stCondLst>
                              <p:cond delay="6000"/>
                            </p:stCondLst>
                            <p:childTnLst>
                              <p:par>
                                <p:cTn id="38" presetID="10" presetClass="entr" presetSubtype="0" fill="hold" nodeType="afterEffect">
                                  <p:stCondLst>
                                    <p:cond delay="1000"/>
                                  </p:stCondLst>
                                  <p:childTnLst>
                                    <p:set>
                                      <p:cBhvr>
                                        <p:cTn id="39" dur="1" fill="hold">
                                          <p:stCondLst>
                                            <p:cond delay="0"/>
                                          </p:stCondLst>
                                        </p:cTn>
                                        <p:tgtEl>
                                          <p:spTgt spid="324"/>
                                        </p:tgtEl>
                                        <p:attrNameLst>
                                          <p:attrName>style.visibility</p:attrName>
                                        </p:attrNameLst>
                                      </p:cBhvr>
                                      <p:to>
                                        <p:strVal val="visible"/>
                                      </p:to>
                                    </p:set>
                                    <p:animEffect transition="in" filter="fade">
                                      <p:cBhvr>
                                        <p:cTn id="40" dur="500"/>
                                        <p:tgtEl>
                                          <p:spTgt spid="324"/>
                                        </p:tgtEl>
                                      </p:cBhvr>
                                    </p:animEffect>
                                  </p:childTnLst>
                                </p:cTn>
                              </p:par>
                            </p:childTnLst>
                          </p:cTn>
                        </p:par>
                        <p:par>
                          <p:cTn id="41" fill="hold">
                            <p:stCondLst>
                              <p:cond delay="6500"/>
                            </p:stCondLst>
                            <p:childTnLst>
                              <p:par>
                                <p:cTn id="42" presetID="10" presetClass="entr" presetSubtype="0" fill="hold" nodeType="afterEffect">
                                  <p:stCondLst>
                                    <p:cond delay="1000"/>
                                  </p:stCondLst>
                                  <p:childTnLst>
                                    <p:set>
                                      <p:cBhvr>
                                        <p:cTn id="43" dur="1" fill="hold">
                                          <p:stCondLst>
                                            <p:cond delay="0"/>
                                          </p:stCondLst>
                                        </p:cTn>
                                        <p:tgtEl>
                                          <p:spTgt spid="327"/>
                                        </p:tgtEl>
                                        <p:attrNameLst>
                                          <p:attrName>style.visibility</p:attrName>
                                        </p:attrNameLst>
                                      </p:cBhvr>
                                      <p:to>
                                        <p:strVal val="visible"/>
                                      </p:to>
                                    </p:set>
                                    <p:animEffect transition="in" filter="fade">
                                      <p:cBhvr>
                                        <p:cTn id="44"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0" y="5565338"/>
            <a:ext cx="91440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Arial"/>
              <a:buNone/>
            </a:pPr>
            <a:r>
              <a:rPr lang="en-US" sz="1400" b="1" i="0" u="none" strike="noStrike" cap="none">
                <a:solidFill>
                  <a:schemeClr val="lt1"/>
                </a:solidFill>
                <a:latin typeface="Arial"/>
                <a:ea typeface="Arial"/>
                <a:cs typeface="Arial"/>
                <a:sym typeface="Arial"/>
              </a:rPr>
              <a:t>TO THE POINT WITHOUT A PINCH: THE RIGHT WAY TO GUARD </a:t>
            </a: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a:off x="1371600" y="5906542"/>
            <a:ext cx="601980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The point of this presentation is to:</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Aid in identifying the equipment in your facilities that require guarding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Demonstrate the hazardous areas around that equipment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Learn how to compliantly Guard that equipment with fixed guarding</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1000"/>
                                        <p:tgtEl>
                                          <p:spTgt spid="98"/>
                                        </p:tgtEl>
                                        <p:attrNameLst>
                                          <p:attrName>ppt_w</p:attrName>
                                        </p:attrNameLst>
                                      </p:cBhvr>
                                      <p:tavLst>
                                        <p:tav tm="0">
                                          <p:val>
                                            <p:strVal val="0"/>
                                          </p:val>
                                        </p:tav>
                                        <p:tav tm="100000">
                                          <p:val>
                                            <p:strVal val="#ppt_w"/>
                                          </p:val>
                                        </p:tav>
                                      </p:tavLst>
                                    </p:anim>
                                    <p:anim calcmode="lin" valueType="num">
                                      <p:cBhvr additive="base">
                                        <p:cTn id="8" dur="1000"/>
                                        <p:tgtEl>
                                          <p:spTgt spid="9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grpSp>
        <p:nvGrpSpPr>
          <p:cNvPr id="342" name="Google Shape;342;p20"/>
          <p:cNvGrpSpPr/>
          <p:nvPr/>
        </p:nvGrpSpPr>
        <p:grpSpPr>
          <a:xfrm>
            <a:off x="1676400" y="1790700"/>
            <a:ext cx="5715000" cy="4343400"/>
            <a:chOff x="1676400" y="1447800"/>
            <a:chExt cx="5715000" cy="4343400"/>
          </a:xfrm>
        </p:grpSpPr>
        <p:sp>
          <p:nvSpPr>
            <p:cNvPr id="343" name="Google Shape;343;p20"/>
            <p:cNvSpPr/>
            <p:nvPr/>
          </p:nvSpPr>
          <p:spPr>
            <a:xfrm>
              <a:off x="1676400" y="1447800"/>
              <a:ext cx="5715000" cy="4343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44" name="Google Shape;344;p20" descr="Y:\PICTURES\Jim Jobs Complete\Teck greenhills July 2013\CC Silo transfer\DSCN8111.JPG"/>
            <p:cNvPicPr preferRelativeResize="0"/>
            <p:nvPr/>
          </p:nvPicPr>
          <p:blipFill rotWithShape="1">
            <a:blip r:embed="rId3">
              <a:alphaModFix/>
            </a:blip>
            <a:srcRect/>
            <a:stretch/>
          </p:blipFill>
          <p:spPr>
            <a:xfrm>
              <a:off x="1828800" y="1600200"/>
              <a:ext cx="5410200" cy="4038600"/>
            </a:xfrm>
            <a:prstGeom prst="rect">
              <a:avLst/>
            </a:prstGeom>
            <a:noFill/>
            <a:ln>
              <a:noFill/>
            </a:ln>
          </p:spPr>
        </p:pic>
      </p:grpSp>
      <p:sp>
        <p:nvSpPr>
          <p:cNvPr id="345" name="Google Shape;345;p20"/>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HAZARDS THAT ARE NOT RECOGNIZED</a:t>
            </a:r>
            <a:endParaRPr sz="2400" b="0" i="0" u="none" strike="noStrike" cap="none">
              <a:solidFill>
                <a:srgbClr val="FF9333"/>
              </a:solidFill>
              <a:latin typeface="Arial"/>
              <a:ea typeface="Arial"/>
              <a:cs typeface="Arial"/>
              <a:sym typeface="Arial"/>
            </a:endParaRPr>
          </a:p>
        </p:txBody>
      </p:sp>
      <p:grpSp>
        <p:nvGrpSpPr>
          <p:cNvPr id="346" name="Google Shape;346;p20"/>
          <p:cNvGrpSpPr/>
          <p:nvPr/>
        </p:nvGrpSpPr>
        <p:grpSpPr>
          <a:xfrm>
            <a:off x="5867400" y="3733800"/>
            <a:ext cx="1143000" cy="1299865"/>
            <a:chOff x="5867400" y="3581400"/>
            <a:chExt cx="1143000" cy="1299865"/>
          </a:xfrm>
        </p:grpSpPr>
        <p:sp>
          <p:nvSpPr>
            <p:cNvPr id="347" name="Google Shape;347;p20"/>
            <p:cNvSpPr/>
            <p:nvPr/>
          </p:nvSpPr>
          <p:spPr>
            <a:xfrm>
              <a:off x="5867400" y="4419600"/>
              <a:ext cx="11430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48" name="Google Shape;348;p20"/>
            <p:cNvGrpSpPr/>
            <p:nvPr/>
          </p:nvGrpSpPr>
          <p:grpSpPr>
            <a:xfrm>
              <a:off x="5867400" y="3581400"/>
              <a:ext cx="1143000" cy="1299865"/>
              <a:chOff x="5867400" y="3581400"/>
              <a:chExt cx="1143000" cy="1299865"/>
            </a:xfrm>
          </p:grpSpPr>
          <p:sp>
            <p:nvSpPr>
              <p:cNvPr id="349" name="Google Shape;349;p20"/>
              <p:cNvSpPr/>
              <p:nvPr/>
            </p:nvSpPr>
            <p:spPr>
              <a:xfrm rot="5400000">
                <a:off x="5979318" y="3469482"/>
                <a:ext cx="781051" cy="1004887"/>
              </a:xfrm>
              <a:prstGeom prst="curvedLeftArrow">
                <a:avLst>
                  <a:gd name="adj1" fmla="val 25000"/>
                  <a:gd name="adj2" fmla="val 50000"/>
                  <a:gd name="adj3" fmla="val 58898"/>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0" name="Google Shape;350;p20"/>
              <p:cNvSpPr txBox="1"/>
              <p:nvPr/>
            </p:nvSpPr>
            <p:spPr>
              <a:xfrm>
                <a:off x="5867400" y="4419600"/>
                <a:ext cx="1143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UNDER</a:t>
                </a:r>
                <a:endParaRPr sz="2400" b="0" i="0" u="none" strike="noStrike" cap="none">
                  <a:solidFill>
                    <a:srgbClr val="000000"/>
                  </a:solidFill>
                  <a:latin typeface="Calibri"/>
                  <a:ea typeface="Calibri"/>
                  <a:cs typeface="Calibri"/>
                  <a:sym typeface="Calibri"/>
                </a:endParaRPr>
              </a:p>
            </p:txBody>
          </p:sp>
        </p:grpSp>
      </p:grpSp>
      <p:grpSp>
        <p:nvGrpSpPr>
          <p:cNvPr id="351" name="Google Shape;351;p20"/>
          <p:cNvGrpSpPr/>
          <p:nvPr/>
        </p:nvGrpSpPr>
        <p:grpSpPr>
          <a:xfrm>
            <a:off x="3505200" y="3048000"/>
            <a:ext cx="2209800" cy="1147465"/>
            <a:chOff x="3505200" y="3048000"/>
            <a:chExt cx="2209800" cy="1147465"/>
          </a:xfrm>
        </p:grpSpPr>
        <p:sp>
          <p:nvSpPr>
            <p:cNvPr id="352" name="Google Shape;352;p20"/>
            <p:cNvSpPr/>
            <p:nvPr/>
          </p:nvSpPr>
          <p:spPr>
            <a:xfrm rot="10800000">
              <a:off x="3505200" y="3048000"/>
              <a:ext cx="781051" cy="1004887"/>
            </a:xfrm>
            <a:prstGeom prst="curvedLeftArrow">
              <a:avLst>
                <a:gd name="adj1" fmla="val 25000"/>
                <a:gd name="adj2" fmla="val 50000"/>
                <a:gd name="adj3" fmla="val 58898"/>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3" name="Google Shape;353;p20"/>
            <p:cNvSpPr/>
            <p:nvPr/>
          </p:nvSpPr>
          <p:spPr>
            <a:xfrm>
              <a:off x="4267200" y="3733800"/>
              <a:ext cx="13716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4" name="Google Shape;354;p20"/>
            <p:cNvSpPr txBox="1"/>
            <p:nvPr/>
          </p:nvSpPr>
          <p:spPr>
            <a:xfrm>
              <a:off x="4267200" y="3733800"/>
              <a:ext cx="1447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AROUND</a:t>
              </a:r>
              <a:endParaRPr sz="2400" b="0" i="0" u="none" strike="noStrike" cap="none">
                <a:solidFill>
                  <a:schemeClr val="dk1"/>
                </a:solidFill>
                <a:latin typeface="Calibri"/>
                <a:ea typeface="Calibri"/>
                <a:cs typeface="Calibri"/>
                <a:sym typeface="Calibri"/>
              </a:endParaRPr>
            </a:p>
          </p:txBody>
        </p:sp>
      </p:grpSp>
      <p:grpSp>
        <p:nvGrpSpPr>
          <p:cNvPr id="355" name="Google Shape;355;p20"/>
          <p:cNvGrpSpPr/>
          <p:nvPr/>
        </p:nvGrpSpPr>
        <p:grpSpPr>
          <a:xfrm>
            <a:off x="1783809" y="1485820"/>
            <a:ext cx="1766382" cy="1452265"/>
            <a:chOff x="2971799" y="1524000"/>
            <a:chExt cx="1766382" cy="1452265"/>
          </a:xfrm>
        </p:grpSpPr>
        <p:sp>
          <p:nvSpPr>
            <p:cNvPr id="356" name="Google Shape;356;p20"/>
            <p:cNvSpPr/>
            <p:nvPr/>
          </p:nvSpPr>
          <p:spPr>
            <a:xfrm rot="-1184768">
              <a:off x="3016790" y="1790780"/>
              <a:ext cx="1676400" cy="558100"/>
            </a:xfrm>
            <a:prstGeom prst="curvedDownArrow">
              <a:avLst>
                <a:gd name="adj1" fmla="val 31425"/>
                <a:gd name="adj2" fmla="val 84789"/>
                <a:gd name="adj3" fmla="val 5554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7" name="Google Shape;357;p20"/>
            <p:cNvSpPr/>
            <p:nvPr/>
          </p:nvSpPr>
          <p:spPr>
            <a:xfrm>
              <a:off x="3124200" y="2514600"/>
              <a:ext cx="9144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p20"/>
            <p:cNvSpPr txBox="1"/>
            <p:nvPr/>
          </p:nvSpPr>
          <p:spPr>
            <a:xfrm>
              <a:off x="3124200" y="2514600"/>
              <a:ext cx="1143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OVER</a:t>
              </a:r>
              <a:endParaRPr sz="2400" b="0" i="0" u="none" strike="noStrike" cap="none">
                <a:solidFill>
                  <a:srgbClr val="000000"/>
                </a:solidFill>
                <a:latin typeface="Calibri"/>
                <a:ea typeface="Calibri"/>
                <a:cs typeface="Calibri"/>
                <a:sym typeface="Calibri"/>
              </a:endParaRPr>
            </a:p>
          </p:txBody>
        </p:sp>
      </p:grpSp>
      <p:grpSp>
        <p:nvGrpSpPr>
          <p:cNvPr id="359" name="Google Shape;359;p20"/>
          <p:cNvGrpSpPr/>
          <p:nvPr/>
        </p:nvGrpSpPr>
        <p:grpSpPr>
          <a:xfrm>
            <a:off x="2057400" y="2981289"/>
            <a:ext cx="1676400" cy="1478290"/>
            <a:chOff x="2057400" y="3169910"/>
            <a:chExt cx="1676400" cy="1478290"/>
          </a:xfrm>
        </p:grpSpPr>
        <p:sp>
          <p:nvSpPr>
            <p:cNvPr id="360" name="Google Shape;360;p20"/>
            <p:cNvSpPr/>
            <p:nvPr/>
          </p:nvSpPr>
          <p:spPr>
            <a:xfrm rot="-3308285">
              <a:off x="2279858" y="3584521"/>
              <a:ext cx="1188002" cy="339802"/>
            </a:xfrm>
            <a:prstGeom prst="rightArrow">
              <a:avLst>
                <a:gd name="adj1" fmla="val 50000"/>
                <a:gd name="adj2" fmla="val 50000"/>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1" name="Google Shape;361;p20"/>
            <p:cNvSpPr/>
            <p:nvPr/>
          </p:nvSpPr>
          <p:spPr>
            <a:xfrm>
              <a:off x="2057400" y="4186535"/>
              <a:ext cx="15240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p20"/>
            <p:cNvSpPr txBox="1"/>
            <p:nvPr/>
          </p:nvSpPr>
          <p:spPr>
            <a:xfrm>
              <a:off x="2057400" y="4186535"/>
              <a:ext cx="16764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THROUGH</a:t>
              </a:r>
              <a:endParaRPr sz="2400" b="0" i="0" u="none" strike="noStrike" cap="none">
                <a:solidFill>
                  <a:schemeClr val="dk1"/>
                </a:solidFill>
                <a:latin typeface="Calibri"/>
                <a:ea typeface="Calibri"/>
                <a:cs typeface="Calibri"/>
                <a:sym typeface="Calibri"/>
              </a:endParaRPr>
            </a:p>
          </p:txBody>
        </p:sp>
      </p:grpSp>
      <p:sp>
        <p:nvSpPr>
          <p:cNvPr id="363" name="Google Shape;363;p20"/>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64" name="Google Shape;364;p20"/>
          <p:cNvSpPr/>
          <p:nvPr/>
        </p:nvSpPr>
        <p:spPr>
          <a:xfrm>
            <a:off x="76200" y="800543"/>
            <a:ext cx="9067800" cy="9541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Here someone can reach AROUND the guard at the front corner, UNDER the guard from the bottom, THROUGH the guard at the front because the mesh is too close to what is being guarded and OVER the top.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Calibri"/>
                <a:ea typeface="Calibri"/>
                <a:cs typeface="Calibri"/>
                <a:sym typeface="Calibri"/>
              </a:rPr>
              <a:t>A – U – T – O </a:t>
            </a:r>
            <a:endParaRPr sz="1400" b="0" i="0" u="none" strike="noStrike" cap="none">
              <a:solidFill>
                <a:srgbClr val="000000"/>
              </a:solidFill>
              <a:latin typeface="Arial"/>
              <a:ea typeface="Arial"/>
              <a:cs typeface="Arial"/>
              <a:sym typeface="Arial"/>
            </a:endParaRPr>
          </a:p>
        </p:txBody>
      </p:sp>
      <p:pic>
        <p:nvPicPr>
          <p:cNvPr id="365" name="Google Shape;365;p20"/>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45"/>
                                        </p:tgtEl>
                                        <p:attrNameLst>
                                          <p:attrName>style.visibility</p:attrName>
                                        </p:attrNameLst>
                                      </p:cBhvr>
                                      <p:to>
                                        <p:strVal val="visible"/>
                                      </p:to>
                                    </p:set>
                                    <p:anim calcmode="lin" valueType="num">
                                      <p:cBhvr additive="base">
                                        <p:cTn id="7" dur="1000"/>
                                        <p:tgtEl>
                                          <p:spTgt spid="345"/>
                                        </p:tgtEl>
                                        <p:attrNameLst>
                                          <p:attrName>ppt_w</p:attrName>
                                        </p:attrNameLst>
                                      </p:cBhvr>
                                      <p:tavLst>
                                        <p:tav tm="0">
                                          <p:val>
                                            <p:strVal val="0"/>
                                          </p:val>
                                        </p:tav>
                                        <p:tav tm="100000">
                                          <p:val>
                                            <p:strVal val="#ppt_w"/>
                                          </p:val>
                                        </p:tav>
                                      </p:tavLst>
                                    </p:anim>
                                    <p:anim calcmode="lin" valueType="num">
                                      <p:cBhvr additive="base">
                                        <p:cTn id="8" dur="1000"/>
                                        <p:tgtEl>
                                          <p:spTgt spid="345"/>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42"/>
                                        </p:tgtEl>
                                        <p:attrNameLst>
                                          <p:attrName>style.visibility</p:attrName>
                                        </p:attrNameLst>
                                      </p:cBhvr>
                                      <p:to>
                                        <p:strVal val="visible"/>
                                      </p:to>
                                    </p:set>
                                    <p:animEffect transition="in" filter="fade">
                                      <p:cBhvr>
                                        <p:cTn id="12" dur="2000"/>
                                        <p:tgtEl>
                                          <p:spTgt spid="342"/>
                                        </p:tgtEl>
                                      </p:cBhvr>
                                    </p:animEffect>
                                  </p:childTnLst>
                                </p:cTn>
                              </p:par>
                            </p:childTnLst>
                          </p:cTn>
                        </p:par>
                        <p:par>
                          <p:cTn id="13" fill="hold">
                            <p:stCondLst>
                              <p:cond delay="3000"/>
                            </p:stCondLst>
                            <p:childTnLst>
                              <p:par>
                                <p:cTn id="14" presetID="10" presetClass="entr" presetSubtype="0" fill="hold" nodeType="afterEffect">
                                  <p:stCondLst>
                                    <p:cond delay="4000"/>
                                  </p:stCondLst>
                                  <p:childTnLst>
                                    <p:set>
                                      <p:cBhvr>
                                        <p:cTn id="15" dur="1" fill="hold">
                                          <p:stCondLst>
                                            <p:cond delay="0"/>
                                          </p:stCondLst>
                                        </p:cTn>
                                        <p:tgtEl>
                                          <p:spTgt spid="351"/>
                                        </p:tgtEl>
                                        <p:attrNameLst>
                                          <p:attrName>style.visibility</p:attrName>
                                        </p:attrNameLst>
                                      </p:cBhvr>
                                      <p:to>
                                        <p:strVal val="visible"/>
                                      </p:to>
                                    </p:set>
                                    <p:animEffect transition="in" filter="fade">
                                      <p:cBhvr>
                                        <p:cTn id="16" dur="500"/>
                                        <p:tgtEl>
                                          <p:spTgt spid="351"/>
                                        </p:tgtEl>
                                      </p:cBhvr>
                                    </p:animEffect>
                                  </p:childTnLst>
                                </p:cTn>
                              </p:par>
                            </p:childTnLst>
                          </p:cTn>
                        </p:par>
                        <p:par>
                          <p:cTn id="17" fill="hold">
                            <p:stCondLst>
                              <p:cond delay="3500"/>
                            </p:stCondLst>
                            <p:childTnLst>
                              <p:par>
                                <p:cTn id="18" presetID="10" presetClass="entr" presetSubtype="0" fill="hold" nodeType="afterEffect">
                                  <p:stCondLst>
                                    <p:cond delay="2000"/>
                                  </p:stCondLst>
                                  <p:childTnLst>
                                    <p:set>
                                      <p:cBhvr>
                                        <p:cTn id="19" dur="1" fill="hold">
                                          <p:stCondLst>
                                            <p:cond delay="0"/>
                                          </p:stCondLst>
                                        </p:cTn>
                                        <p:tgtEl>
                                          <p:spTgt spid="346"/>
                                        </p:tgtEl>
                                        <p:attrNameLst>
                                          <p:attrName>style.visibility</p:attrName>
                                        </p:attrNameLst>
                                      </p:cBhvr>
                                      <p:to>
                                        <p:strVal val="visible"/>
                                      </p:to>
                                    </p:set>
                                    <p:animEffect transition="in" filter="fade">
                                      <p:cBhvr>
                                        <p:cTn id="20" dur="500"/>
                                        <p:tgtEl>
                                          <p:spTgt spid="346"/>
                                        </p:tgtEl>
                                      </p:cBhvr>
                                    </p:animEffect>
                                  </p:childTnLst>
                                </p:cTn>
                              </p:par>
                            </p:childTnLst>
                          </p:cTn>
                        </p:par>
                        <p:par>
                          <p:cTn id="21" fill="hold">
                            <p:stCondLst>
                              <p:cond delay="4000"/>
                            </p:stCondLst>
                            <p:childTnLst>
                              <p:par>
                                <p:cTn id="22" presetID="10" presetClass="entr" presetSubtype="0" fill="hold" nodeType="afterEffect">
                                  <p:stCondLst>
                                    <p:cond delay="2000"/>
                                  </p:stCondLst>
                                  <p:childTnLst>
                                    <p:set>
                                      <p:cBhvr>
                                        <p:cTn id="23" dur="1" fill="hold">
                                          <p:stCondLst>
                                            <p:cond delay="0"/>
                                          </p:stCondLst>
                                        </p:cTn>
                                        <p:tgtEl>
                                          <p:spTgt spid="359"/>
                                        </p:tgtEl>
                                        <p:attrNameLst>
                                          <p:attrName>style.visibility</p:attrName>
                                        </p:attrNameLst>
                                      </p:cBhvr>
                                      <p:to>
                                        <p:strVal val="visible"/>
                                      </p:to>
                                    </p:set>
                                    <p:animEffect transition="in" filter="fade">
                                      <p:cBhvr>
                                        <p:cTn id="24" dur="500"/>
                                        <p:tgtEl>
                                          <p:spTgt spid="359"/>
                                        </p:tgtEl>
                                      </p:cBhvr>
                                    </p:animEffect>
                                  </p:childTnLst>
                                </p:cTn>
                              </p:par>
                            </p:childTnLst>
                          </p:cTn>
                        </p:par>
                        <p:par>
                          <p:cTn id="25" fill="hold">
                            <p:stCondLst>
                              <p:cond delay="4500"/>
                            </p:stCondLst>
                            <p:childTnLst>
                              <p:par>
                                <p:cTn id="26" presetID="10" presetClass="entr" presetSubtype="0" fill="hold" nodeType="afterEffect">
                                  <p:stCondLst>
                                    <p:cond delay="3000"/>
                                  </p:stCondLst>
                                  <p:childTnLst>
                                    <p:set>
                                      <p:cBhvr>
                                        <p:cTn id="27" dur="1" fill="hold">
                                          <p:stCondLst>
                                            <p:cond delay="0"/>
                                          </p:stCondLst>
                                        </p:cTn>
                                        <p:tgtEl>
                                          <p:spTgt spid="355"/>
                                        </p:tgtEl>
                                        <p:attrNameLst>
                                          <p:attrName>style.visibility</p:attrName>
                                        </p:attrNameLst>
                                      </p:cBhvr>
                                      <p:to>
                                        <p:strVal val="visible"/>
                                      </p:to>
                                    </p:set>
                                    <p:animEffect transition="in" filter="fade">
                                      <p:cBhvr>
                                        <p:cTn id="28" dur="5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1"/>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HAZARDS THAT ARE NOT RECOGNIZED</a:t>
            </a:r>
            <a:endParaRPr sz="2400" b="0" i="0" u="none" strike="noStrike" cap="none">
              <a:solidFill>
                <a:srgbClr val="FF9333"/>
              </a:solidFill>
              <a:latin typeface="Arial"/>
              <a:ea typeface="Arial"/>
              <a:cs typeface="Arial"/>
              <a:sym typeface="Arial"/>
            </a:endParaRPr>
          </a:p>
        </p:txBody>
      </p:sp>
      <p:grpSp>
        <p:nvGrpSpPr>
          <p:cNvPr id="372" name="Google Shape;372;p21"/>
          <p:cNvGrpSpPr/>
          <p:nvPr/>
        </p:nvGrpSpPr>
        <p:grpSpPr>
          <a:xfrm>
            <a:off x="1209675" y="1857376"/>
            <a:ext cx="3124200" cy="3886200"/>
            <a:chOff x="1219200" y="1676400"/>
            <a:chExt cx="3124200" cy="3886200"/>
          </a:xfrm>
        </p:grpSpPr>
        <p:sp>
          <p:nvSpPr>
            <p:cNvPr id="373" name="Google Shape;373;p21"/>
            <p:cNvSpPr/>
            <p:nvPr/>
          </p:nvSpPr>
          <p:spPr>
            <a:xfrm>
              <a:off x="1219200" y="1676400"/>
              <a:ext cx="3124200" cy="38862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74" name="Google Shape;374;p21" descr="Y:\PICTURES\Jim Jobs Complete\Harsco Midland\DSCN8353.JPG"/>
            <p:cNvPicPr preferRelativeResize="0"/>
            <p:nvPr/>
          </p:nvPicPr>
          <p:blipFill rotWithShape="1">
            <a:blip r:embed="rId3">
              <a:alphaModFix/>
            </a:blip>
            <a:srcRect/>
            <a:stretch/>
          </p:blipFill>
          <p:spPr>
            <a:xfrm>
              <a:off x="1371600" y="1828800"/>
              <a:ext cx="2819400" cy="3581400"/>
            </a:xfrm>
            <a:prstGeom prst="rect">
              <a:avLst/>
            </a:prstGeom>
            <a:noFill/>
            <a:ln>
              <a:noFill/>
            </a:ln>
          </p:spPr>
        </p:pic>
      </p:grpSp>
      <p:sp>
        <p:nvSpPr>
          <p:cNvPr id="375" name="Google Shape;375;p21"/>
          <p:cNvSpPr/>
          <p:nvPr/>
        </p:nvSpPr>
        <p:spPr>
          <a:xfrm>
            <a:off x="3314700" y="4639796"/>
            <a:ext cx="838200" cy="838200"/>
          </a:xfrm>
          <a:prstGeom prst="rect">
            <a:avLst/>
          </a:prstGeom>
          <a:noFill/>
          <a:ln w="76200" cap="flat" cmpd="sng">
            <a:solidFill>
              <a:srgbClr val="FF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p21"/>
          <p:cNvSpPr/>
          <p:nvPr/>
        </p:nvSpPr>
        <p:spPr>
          <a:xfrm rot="2598284">
            <a:off x="2121980" y="3653399"/>
            <a:ext cx="380999" cy="990600"/>
          </a:xfrm>
          <a:prstGeom prst="upArrow">
            <a:avLst>
              <a:gd name="adj1" fmla="val 50000"/>
              <a:gd name="adj2" fmla="val 110952"/>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377" name="Google Shape;377;p21"/>
          <p:cNvGrpSpPr/>
          <p:nvPr/>
        </p:nvGrpSpPr>
        <p:grpSpPr>
          <a:xfrm>
            <a:off x="4705350" y="1801765"/>
            <a:ext cx="3124200" cy="3886200"/>
            <a:chOff x="4724400" y="1676400"/>
            <a:chExt cx="3124200" cy="3886200"/>
          </a:xfrm>
        </p:grpSpPr>
        <p:sp>
          <p:nvSpPr>
            <p:cNvPr id="378" name="Google Shape;378;p21"/>
            <p:cNvSpPr/>
            <p:nvPr/>
          </p:nvSpPr>
          <p:spPr>
            <a:xfrm>
              <a:off x="4724400" y="1676400"/>
              <a:ext cx="3124200" cy="38862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79" name="Google Shape;379;p21" descr="Y:\PICTURES\Jim Jobs Complete\Tristate G&amp;T Craig CO  Aug 2013\Installs\B10 Before and after install\DSCN9570.JPG"/>
            <p:cNvPicPr preferRelativeResize="0"/>
            <p:nvPr/>
          </p:nvPicPr>
          <p:blipFill rotWithShape="1">
            <a:blip r:embed="rId4">
              <a:alphaModFix/>
            </a:blip>
            <a:srcRect/>
            <a:stretch/>
          </p:blipFill>
          <p:spPr>
            <a:xfrm>
              <a:off x="4876800" y="1828800"/>
              <a:ext cx="2819400" cy="3581400"/>
            </a:xfrm>
            <a:prstGeom prst="rect">
              <a:avLst/>
            </a:prstGeom>
            <a:noFill/>
            <a:ln>
              <a:noFill/>
            </a:ln>
          </p:spPr>
        </p:pic>
      </p:grpSp>
      <p:sp>
        <p:nvSpPr>
          <p:cNvPr id="380" name="Google Shape;380;p21"/>
          <p:cNvSpPr/>
          <p:nvPr/>
        </p:nvSpPr>
        <p:spPr>
          <a:xfrm rot="-8179160">
            <a:off x="7054887" y="3739333"/>
            <a:ext cx="381000" cy="990600"/>
          </a:xfrm>
          <a:prstGeom prst="upArrow">
            <a:avLst>
              <a:gd name="adj1" fmla="val 50000"/>
              <a:gd name="adj2" fmla="val 110952"/>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21"/>
          <p:cNvSpPr/>
          <p:nvPr/>
        </p:nvSpPr>
        <p:spPr>
          <a:xfrm>
            <a:off x="6210300" y="1963690"/>
            <a:ext cx="838200" cy="838200"/>
          </a:xfrm>
          <a:prstGeom prst="rect">
            <a:avLst/>
          </a:prstGeom>
          <a:noFill/>
          <a:ln w="76200" cap="flat" cmpd="sng">
            <a:solidFill>
              <a:srgbClr val="FF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p21"/>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83" name="Google Shape;383;p21"/>
          <p:cNvSpPr/>
          <p:nvPr/>
        </p:nvSpPr>
        <p:spPr>
          <a:xfrm>
            <a:off x="200025" y="1143000"/>
            <a:ext cx="87630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Where do you see the hazards here?</a:t>
            </a:r>
            <a:endParaRPr sz="1400" b="0" i="0" u="none" strike="noStrike" cap="none">
              <a:solidFill>
                <a:srgbClr val="000000"/>
              </a:solidFill>
              <a:latin typeface="Arial"/>
              <a:ea typeface="Arial"/>
              <a:cs typeface="Arial"/>
              <a:sym typeface="Arial"/>
            </a:endParaRPr>
          </a:p>
        </p:txBody>
      </p:sp>
      <p:pic>
        <p:nvPicPr>
          <p:cNvPr id="384" name="Google Shape;384;p21"/>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1"/>
                                        </p:tgtEl>
                                        <p:attrNameLst>
                                          <p:attrName>style.visibility</p:attrName>
                                        </p:attrNameLst>
                                      </p:cBhvr>
                                      <p:to>
                                        <p:strVal val="visible"/>
                                      </p:to>
                                    </p:set>
                                    <p:anim calcmode="lin" valueType="num">
                                      <p:cBhvr additive="base">
                                        <p:cTn id="7" dur="1000"/>
                                        <p:tgtEl>
                                          <p:spTgt spid="371"/>
                                        </p:tgtEl>
                                        <p:attrNameLst>
                                          <p:attrName>ppt_w</p:attrName>
                                        </p:attrNameLst>
                                      </p:cBhvr>
                                      <p:tavLst>
                                        <p:tav tm="0">
                                          <p:val>
                                            <p:strVal val="0"/>
                                          </p:val>
                                        </p:tav>
                                        <p:tav tm="100000">
                                          <p:val>
                                            <p:strVal val="#ppt_w"/>
                                          </p:val>
                                        </p:tav>
                                      </p:tavLst>
                                    </p:anim>
                                    <p:anim calcmode="lin" valueType="num">
                                      <p:cBhvr additive="base">
                                        <p:cTn id="8" dur="1000"/>
                                        <p:tgtEl>
                                          <p:spTgt spid="371"/>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72"/>
                                        </p:tgtEl>
                                        <p:attrNameLst>
                                          <p:attrName>style.visibility</p:attrName>
                                        </p:attrNameLst>
                                      </p:cBhvr>
                                      <p:to>
                                        <p:strVal val="visible"/>
                                      </p:to>
                                    </p:set>
                                    <p:animEffect transition="in" filter="fade">
                                      <p:cBhvr>
                                        <p:cTn id="12" dur="2000"/>
                                        <p:tgtEl>
                                          <p:spTgt spid="372"/>
                                        </p:tgtEl>
                                      </p:cBhvr>
                                    </p:animEffect>
                                  </p:childTnLst>
                                </p:cTn>
                              </p:par>
                              <p:par>
                                <p:cTn id="13" presetID="10" presetClass="entr" presetSubtype="0" fill="hold" nodeType="withEffect">
                                  <p:stCondLst>
                                    <p:cond delay="0"/>
                                  </p:stCondLst>
                                  <p:childTnLst>
                                    <p:set>
                                      <p:cBhvr>
                                        <p:cTn id="14" dur="1" fill="hold">
                                          <p:stCondLst>
                                            <p:cond delay="0"/>
                                          </p:stCondLst>
                                        </p:cTn>
                                        <p:tgtEl>
                                          <p:spTgt spid="377"/>
                                        </p:tgtEl>
                                        <p:attrNameLst>
                                          <p:attrName>style.visibility</p:attrName>
                                        </p:attrNameLst>
                                      </p:cBhvr>
                                      <p:to>
                                        <p:strVal val="visible"/>
                                      </p:to>
                                    </p:set>
                                    <p:animEffect transition="in" filter="fade">
                                      <p:cBhvr>
                                        <p:cTn id="15" dur="2000"/>
                                        <p:tgtEl>
                                          <p:spTgt spid="37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76"/>
                                        </p:tgtEl>
                                        <p:attrNameLst>
                                          <p:attrName>style.visibility</p:attrName>
                                        </p:attrNameLst>
                                      </p:cBhvr>
                                      <p:to>
                                        <p:strVal val="visible"/>
                                      </p:to>
                                    </p:set>
                                    <p:animEffect transition="in" filter="fade">
                                      <p:cBhvr>
                                        <p:cTn id="19" dur="1250"/>
                                        <p:tgtEl>
                                          <p:spTgt spid="376"/>
                                        </p:tgtEl>
                                      </p:cBhvr>
                                    </p:animEffect>
                                  </p:childTnLst>
                                </p:cTn>
                              </p:par>
                            </p:childTnLst>
                          </p:cTn>
                        </p:par>
                        <p:par>
                          <p:cTn id="20" fill="hold">
                            <p:stCondLst>
                              <p:cond delay="4250"/>
                            </p:stCondLst>
                            <p:childTnLst>
                              <p:par>
                                <p:cTn id="21" presetID="2" presetClass="entr" presetSubtype="8" fill="hold" nodeType="afterEffect">
                                  <p:stCondLst>
                                    <p:cond delay="0"/>
                                  </p:stCondLst>
                                  <p:childTnLst>
                                    <p:set>
                                      <p:cBhvr>
                                        <p:cTn id="22" dur="1" fill="hold">
                                          <p:stCondLst>
                                            <p:cond delay="0"/>
                                          </p:stCondLst>
                                        </p:cTn>
                                        <p:tgtEl>
                                          <p:spTgt spid="375"/>
                                        </p:tgtEl>
                                        <p:attrNameLst>
                                          <p:attrName>style.visibility</p:attrName>
                                        </p:attrNameLst>
                                      </p:cBhvr>
                                      <p:to>
                                        <p:strVal val="visible"/>
                                      </p:to>
                                    </p:set>
                                    <p:anim calcmode="lin" valueType="num">
                                      <p:cBhvr additive="base">
                                        <p:cTn id="23" dur="500"/>
                                        <p:tgtEl>
                                          <p:spTgt spid="375"/>
                                        </p:tgtEl>
                                        <p:attrNameLst>
                                          <p:attrName>ppt_x</p:attrName>
                                        </p:attrNameLst>
                                      </p:cBhvr>
                                      <p:tavLst>
                                        <p:tav tm="0">
                                          <p:val>
                                            <p:strVal val="#ppt_x-1"/>
                                          </p:val>
                                        </p:tav>
                                        <p:tav tm="100000">
                                          <p:val>
                                            <p:strVal val="#ppt_x"/>
                                          </p:val>
                                        </p:tav>
                                      </p:tavLst>
                                    </p:anim>
                                  </p:childTnLst>
                                </p:cTn>
                              </p:par>
                              <p:par>
                                <p:cTn id="24" presetID="10" presetClass="exit" presetSubtype="0" fill="hold" nodeType="withEffect">
                                  <p:stCondLst>
                                    <p:cond delay="0"/>
                                  </p:stCondLst>
                                  <p:childTnLst>
                                    <p:animEffect transition="out" filter="fade">
                                      <p:cBhvr>
                                        <p:cTn id="25" dur="500"/>
                                        <p:tgtEl>
                                          <p:spTgt spid="376"/>
                                        </p:tgtEl>
                                      </p:cBhvr>
                                    </p:animEffect>
                                    <p:set>
                                      <p:cBhvr>
                                        <p:cTn id="26" dur="1" fill="hold">
                                          <p:stCondLst>
                                            <p:cond delay="500"/>
                                          </p:stCondLst>
                                        </p:cTn>
                                        <p:tgtEl>
                                          <p:spTgt spid="376"/>
                                        </p:tgtEl>
                                        <p:attrNameLst>
                                          <p:attrName>style.visibility</p:attrName>
                                        </p:attrNameLst>
                                      </p:cBhvr>
                                      <p:to>
                                        <p:strVal val="hidden"/>
                                      </p:to>
                                    </p:set>
                                  </p:childTnLst>
                                </p:cTn>
                              </p:par>
                            </p:childTnLst>
                          </p:cTn>
                        </p:par>
                        <p:par>
                          <p:cTn id="27" fill="hold">
                            <p:stCondLst>
                              <p:cond delay="4750"/>
                            </p:stCondLst>
                            <p:childTnLst>
                              <p:par>
                                <p:cTn id="28" presetID="10" presetClass="exit" presetSubtype="0" fill="hold" nodeType="afterEffect">
                                  <p:stCondLst>
                                    <p:cond delay="0"/>
                                  </p:stCondLst>
                                  <p:childTnLst>
                                    <p:animEffect transition="out" filter="fade">
                                      <p:cBhvr>
                                        <p:cTn id="29" dur="500"/>
                                        <p:tgtEl>
                                          <p:spTgt spid="375"/>
                                        </p:tgtEl>
                                      </p:cBhvr>
                                    </p:animEffect>
                                    <p:set>
                                      <p:cBhvr>
                                        <p:cTn id="30" dur="1" fill="hold">
                                          <p:stCondLst>
                                            <p:cond delay="500"/>
                                          </p:stCondLst>
                                        </p:cTn>
                                        <p:tgtEl>
                                          <p:spTgt spid="375"/>
                                        </p:tgtEl>
                                        <p:attrNameLst>
                                          <p:attrName>style.visibility</p:attrName>
                                        </p:attrNameLst>
                                      </p:cBhvr>
                                      <p:to>
                                        <p:strVal val="hidden"/>
                                      </p:to>
                                    </p:set>
                                  </p:childTnLst>
                                </p:cTn>
                              </p:par>
                            </p:childTnLst>
                          </p:cTn>
                        </p:par>
                        <p:par>
                          <p:cTn id="31" fill="hold">
                            <p:stCondLst>
                              <p:cond delay="5250"/>
                            </p:stCondLst>
                            <p:childTnLst>
                              <p:par>
                                <p:cTn id="32" presetID="10" presetClass="entr" presetSubtype="0" fill="hold" nodeType="afterEffect">
                                  <p:stCondLst>
                                    <p:cond delay="0"/>
                                  </p:stCondLst>
                                  <p:childTnLst>
                                    <p:set>
                                      <p:cBhvr>
                                        <p:cTn id="33" dur="1" fill="hold">
                                          <p:stCondLst>
                                            <p:cond delay="0"/>
                                          </p:stCondLst>
                                        </p:cTn>
                                        <p:tgtEl>
                                          <p:spTgt spid="380"/>
                                        </p:tgtEl>
                                        <p:attrNameLst>
                                          <p:attrName>style.visibility</p:attrName>
                                        </p:attrNameLst>
                                      </p:cBhvr>
                                      <p:to>
                                        <p:strVal val="visible"/>
                                      </p:to>
                                    </p:set>
                                    <p:animEffect transition="in" filter="fade">
                                      <p:cBhvr>
                                        <p:cTn id="34" dur="1250"/>
                                        <p:tgtEl>
                                          <p:spTgt spid="380"/>
                                        </p:tgtEl>
                                      </p:cBhvr>
                                    </p:animEffect>
                                  </p:childTnLst>
                                </p:cTn>
                              </p:par>
                            </p:childTnLst>
                          </p:cTn>
                        </p:par>
                        <p:par>
                          <p:cTn id="35" fill="hold">
                            <p:stCondLst>
                              <p:cond delay="6500"/>
                            </p:stCondLst>
                            <p:childTnLst>
                              <p:par>
                                <p:cTn id="36" presetID="10" presetClass="entr" presetSubtype="0" fill="hold" nodeType="afterEffect">
                                  <p:stCondLst>
                                    <p:cond delay="0"/>
                                  </p:stCondLst>
                                  <p:childTnLst>
                                    <p:set>
                                      <p:cBhvr>
                                        <p:cTn id="37" dur="1" fill="hold">
                                          <p:stCondLst>
                                            <p:cond delay="0"/>
                                          </p:stCondLst>
                                        </p:cTn>
                                        <p:tgtEl>
                                          <p:spTgt spid="380"/>
                                        </p:tgtEl>
                                        <p:attrNameLst>
                                          <p:attrName>style.visibility</p:attrName>
                                        </p:attrNameLst>
                                      </p:cBhvr>
                                      <p:to>
                                        <p:strVal val="visible"/>
                                      </p:to>
                                    </p:set>
                                    <p:animEffect transition="in" filter="fade">
                                      <p:cBhvr>
                                        <p:cTn id="38" dur="500"/>
                                        <p:tgtEl>
                                          <p:spTgt spid="380"/>
                                        </p:tgtEl>
                                      </p:cBhvr>
                                    </p:animEffect>
                                  </p:childTnLst>
                                </p:cTn>
                              </p:par>
                            </p:childTnLst>
                          </p:cTn>
                        </p:par>
                        <p:par>
                          <p:cTn id="39" fill="hold">
                            <p:stCondLst>
                              <p:cond delay="7000"/>
                            </p:stCondLst>
                            <p:childTnLst>
                              <p:par>
                                <p:cTn id="40" presetID="10" presetClass="exit" presetSubtype="0" fill="hold" nodeType="afterEffect">
                                  <p:stCondLst>
                                    <p:cond delay="0"/>
                                  </p:stCondLst>
                                  <p:childTnLst>
                                    <p:animEffect transition="out" filter="fade">
                                      <p:cBhvr>
                                        <p:cTn id="41" dur="500"/>
                                        <p:tgtEl>
                                          <p:spTgt spid="380"/>
                                        </p:tgtEl>
                                      </p:cBhvr>
                                    </p:animEffect>
                                    <p:set>
                                      <p:cBhvr>
                                        <p:cTn id="42" dur="1" fill="hold">
                                          <p:stCondLst>
                                            <p:cond delay="500"/>
                                          </p:stCondLst>
                                        </p:cTn>
                                        <p:tgtEl>
                                          <p:spTgt spid="380"/>
                                        </p:tgtEl>
                                        <p:attrNameLst>
                                          <p:attrName>style.visibility</p:attrName>
                                        </p:attrNameLst>
                                      </p:cBhvr>
                                      <p:to>
                                        <p:strVal val="hidden"/>
                                      </p:to>
                                    </p:set>
                                  </p:childTnLst>
                                </p:cTn>
                              </p:par>
                            </p:childTnLst>
                          </p:cTn>
                        </p:par>
                        <p:par>
                          <p:cTn id="43" fill="hold">
                            <p:stCondLst>
                              <p:cond delay="7500"/>
                            </p:stCondLst>
                            <p:childTnLst>
                              <p:par>
                                <p:cTn id="44" presetID="10" presetClass="entr" presetSubtype="0" fill="hold" nodeType="afterEffect">
                                  <p:stCondLst>
                                    <p:cond delay="0"/>
                                  </p:stCondLst>
                                  <p:childTnLst>
                                    <p:set>
                                      <p:cBhvr>
                                        <p:cTn id="45" dur="1" fill="hold">
                                          <p:stCondLst>
                                            <p:cond delay="0"/>
                                          </p:stCondLst>
                                        </p:cTn>
                                        <p:tgtEl>
                                          <p:spTgt spid="380"/>
                                        </p:tgtEl>
                                        <p:attrNameLst>
                                          <p:attrName>style.visibility</p:attrName>
                                        </p:attrNameLst>
                                      </p:cBhvr>
                                      <p:to>
                                        <p:strVal val="visible"/>
                                      </p:to>
                                    </p:set>
                                    <p:animEffect transition="in" filter="fade">
                                      <p:cBhvr>
                                        <p:cTn id="46" dur="500"/>
                                        <p:tgtEl>
                                          <p:spTgt spid="380"/>
                                        </p:tgtEl>
                                      </p:cBhvr>
                                    </p:animEffect>
                                  </p:childTnLst>
                                </p:cTn>
                              </p:par>
                            </p:childTnLst>
                          </p:cTn>
                        </p:par>
                        <p:par>
                          <p:cTn id="47" fill="hold">
                            <p:stCondLst>
                              <p:cond delay="8000"/>
                            </p:stCondLst>
                            <p:childTnLst>
                              <p:par>
                                <p:cTn id="48" presetID="10" presetClass="exit" presetSubtype="0" fill="hold" nodeType="afterEffect">
                                  <p:stCondLst>
                                    <p:cond delay="0"/>
                                  </p:stCondLst>
                                  <p:childTnLst>
                                    <p:animEffect transition="out" filter="fade">
                                      <p:cBhvr>
                                        <p:cTn id="49" dur="500"/>
                                        <p:tgtEl>
                                          <p:spTgt spid="380"/>
                                        </p:tgtEl>
                                      </p:cBhvr>
                                    </p:animEffect>
                                    <p:set>
                                      <p:cBhvr>
                                        <p:cTn id="50" dur="1" fill="hold">
                                          <p:stCondLst>
                                            <p:cond delay="500"/>
                                          </p:stCondLst>
                                        </p:cTn>
                                        <p:tgtEl>
                                          <p:spTgt spid="380"/>
                                        </p:tgtEl>
                                        <p:attrNameLst>
                                          <p:attrName>style.visibility</p:attrName>
                                        </p:attrNameLst>
                                      </p:cBhvr>
                                      <p:to>
                                        <p:strVal val="hidden"/>
                                      </p:to>
                                    </p:set>
                                  </p:childTnLst>
                                </p:cTn>
                              </p:par>
                            </p:childTnLst>
                          </p:cTn>
                        </p:par>
                        <p:par>
                          <p:cTn id="51" fill="hold">
                            <p:stCondLst>
                              <p:cond delay="8500"/>
                            </p:stCondLst>
                            <p:childTnLst>
                              <p:par>
                                <p:cTn id="52" presetID="10" presetClass="entr" presetSubtype="0" fill="hold" nodeType="afterEffect">
                                  <p:stCondLst>
                                    <p:cond delay="0"/>
                                  </p:stCondLst>
                                  <p:childTnLst>
                                    <p:set>
                                      <p:cBhvr>
                                        <p:cTn id="53" dur="1" fill="hold">
                                          <p:stCondLst>
                                            <p:cond delay="0"/>
                                          </p:stCondLst>
                                        </p:cTn>
                                        <p:tgtEl>
                                          <p:spTgt spid="380"/>
                                        </p:tgtEl>
                                        <p:attrNameLst>
                                          <p:attrName>style.visibility</p:attrName>
                                        </p:attrNameLst>
                                      </p:cBhvr>
                                      <p:to>
                                        <p:strVal val="visible"/>
                                      </p:to>
                                    </p:set>
                                    <p:animEffect transition="in" filter="fade">
                                      <p:cBhvr>
                                        <p:cTn id="54" dur="500"/>
                                        <p:tgtEl>
                                          <p:spTgt spid="380"/>
                                        </p:tgtEl>
                                      </p:cBhvr>
                                    </p:animEffect>
                                  </p:childTnLst>
                                </p:cTn>
                              </p:par>
                            </p:childTnLst>
                          </p:cTn>
                        </p:par>
                        <p:par>
                          <p:cTn id="55" fill="hold">
                            <p:stCondLst>
                              <p:cond delay="9000"/>
                            </p:stCondLst>
                            <p:childTnLst>
                              <p:par>
                                <p:cTn id="56" presetID="10" presetClass="exit" presetSubtype="0" fill="hold" nodeType="afterEffect">
                                  <p:stCondLst>
                                    <p:cond delay="0"/>
                                  </p:stCondLst>
                                  <p:childTnLst>
                                    <p:animEffect transition="out" filter="fade">
                                      <p:cBhvr>
                                        <p:cTn id="57" dur="500"/>
                                        <p:tgtEl>
                                          <p:spTgt spid="380"/>
                                        </p:tgtEl>
                                      </p:cBhvr>
                                    </p:animEffect>
                                    <p:set>
                                      <p:cBhvr>
                                        <p:cTn id="58" dur="1" fill="hold">
                                          <p:stCondLst>
                                            <p:cond delay="500"/>
                                          </p:stCondLst>
                                        </p:cTn>
                                        <p:tgtEl>
                                          <p:spTgt spid="380"/>
                                        </p:tgtEl>
                                        <p:attrNameLst>
                                          <p:attrName>style.visibility</p:attrName>
                                        </p:attrNameLst>
                                      </p:cBhvr>
                                      <p:to>
                                        <p:strVal val="hidden"/>
                                      </p:to>
                                    </p:set>
                                  </p:childTnLst>
                                </p:cTn>
                              </p:par>
                            </p:childTnLst>
                          </p:cTn>
                        </p:par>
                        <p:par>
                          <p:cTn id="59" fill="hold">
                            <p:stCondLst>
                              <p:cond delay="9500"/>
                            </p:stCondLst>
                            <p:childTnLst>
                              <p:par>
                                <p:cTn id="60" presetID="10" presetClass="entr" presetSubtype="0" fill="hold" nodeType="afterEffect">
                                  <p:stCondLst>
                                    <p:cond delay="0"/>
                                  </p:stCondLst>
                                  <p:childTnLst>
                                    <p:set>
                                      <p:cBhvr>
                                        <p:cTn id="61" dur="1" fill="hold">
                                          <p:stCondLst>
                                            <p:cond delay="0"/>
                                          </p:stCondLst>
                                        </p:cTn>
                                        <p:tgtEl>
                                          <p:spTgt spid="380"/>
                                        </p:tgtEl>
                                        <p:attrNameLst>
                                          <p:attrName>style.visibility</p:attrName>
                                        </p:attrNameLst>
                                      </p:cBhvr>
                                      <p:to>
                                        <p:strVal val="visible"/>
                                      </p:to>
                                    </p:set>
                                    <p:animEffect transition="in" filter="fade">
                                      <p:cBhvr>
                                        <p:cTn id="62" dur="500"/>
                                        <p:tgtEl>
                                          <p:spTgt spid="380"/>
                                        </p:tgtEl>
                                      </p:cBhvr>
                                    </p:animEffect>
                                  </p:childTnLst>
                                </p:cTn>
                              </p:par>
                            </p:childTnLst>
                          </p:cTn>
                        </p:par>
                        <p:par>
                          <p:cTn id="63" fill="hold">
                            <p:stCondLst>
                              <p:cond delay="10000"/>
                            </p:stCondLst>
                            <p:childTnLst>
                              <p:par>
                                <p:cTn id="64" presetID="2" presetClass="entr" presetSubtype="8" fill="hold" nodeType="afterEffect">
                                  <p:stCondLst>
                                    <p:cond delay="0"/>
                                  </p:stCondLst>
                                  <p:childTnLst>
                                    <p:set>
                                      <p:cBhvr>
                                        <p:cTn id="65" dur="1" fill="hold">
                                          <p:stCondLst>
                                            <p:cond delay="0"/>
                                          </p:stCondLst>
                                        </p:cTn>
                                        <p:tgtEl>
                                          <p:spTgt spid="381"/>
                                        </p:tgtEl>
                                        <p:attrNameLst>
                                          <p:attrName>style.visibility</p:attrName>
                                        </p:attrNameLst>
                                      </p:cBhvr>
                                      <p:to>
                                        <p:strVal val="visible"/>
                                      </p:to>
                                    </p:set>
                                    <p:anim calcmode="lin" valueType="num">
                                      <p:cBhvr additive="base">
                                        <p:cTn id="66" dur="500"/>
                                        <p:tgtEl>
                                          <p:spTgt spid="381"/>
                                        </p:tgtEl>
                                        <p:attrNameLst>
                                          <p:attrName>ppt_x</p:attrName>
                                        </p:attrNameLst>
                                      </p:cBhvr>
                                      <p:tavLst>
                                        <p:tav tm="0">
                                          <p:val>
                                            <p:strVal val="#ppt_x-1"/>
                                          </p:val>
                                        </p:tav>
                                        <p:tav tm="100000">
                                          <p:val>
                                            <p:strVal val="#ppt_x"/>
                                          </p:val>
                                        </p:tav>
                                      </p:tavLst>
                                    </p:anim>
                                  </p:childTnLst>
                                </p:cTn>
                              </p:par>
                              <p:par>
                                <p:cTn id="67" presetID="10" presetClass="exit" presetSubtype="0" fill="hold" nodeType="withEffect">
                                  <p:stCondLst>
                                    <p:cond delay="0"/>
                                  </p:stCondLst>
                                  <p:childTnLst>
                                    <p:animEffect transition="out" filter="fade">
                                      <p:cBhvr>
                                        <p:cTn id="68" dur="500"/>
                                        <p:tgtEl>
                                          <p:spTgt spid="380"/>
                                        </p:tgtEl>
                                      </p:cBhvr>
                                    </p:animEffect>
                                    <p:set>
                                      <p:cBhvr>
                                        <p:cTn id="69" dur="1" fill="hold">
                                          <p:stCondLst>
                                            <p:cond delay="500"/>
                                          </p:stCondLst>
                                        </p:cTn>
                                        <p:tgtEl>
                                          <p:spTgt spid="380"/>
                                        </p:tgtEl>
                                        <p:attrNameLst>
                                          <p:attrName>style.visibility</p:attrName>
                                        </p:attrNameLst>
                                      </p:cBhvr>
                                      <p:to>
                                        <p:strVal val="hidden"/>
                                      </p:to>
                                    </p:set>
                                  </p:childTnLst>
                                </p:cTn>
                              </p:par>
                            </p:childTnLst>
                          </p:cTn>
                        </p:par>
                        <p:par>
                          <p:cTn id="70" fill="hold">
                            <p:stCondLst>
                              <p:cond delay="10500"/>
                            </p:stCondLst>
                            <p:childTnLst>
                              <p:par>
                                <p:cTn id="71" presetID="10" presetClass="exit" presetSubtype="0" fill="hold" nodeType="afterEffect">
                                  <p:stCondLst>
                                    <p:cond delay="0"/>
                                  </p:stCondLst>
                                  <p:childTnLst>
                                    <p:animEffect transition="out" filter="fade">
                                      <p:cBhvr>
                                        <p:cTn id="72" dur="500"/>
                                        <p:tgtEl>
                                          <p:spTgt spid="381"/>
                                        </p:tgtEl>
                                      </p:cBhvr>
                                    </p:animEffect>
                                    <p:set>
                                      <p:cBhvr>
                                        <p:cTn id="73" dur="1" fill="hold">
                                          <p:stCondLst>
                                            <p:cond delay="500"/>
                                          </p:stCondLst>
                                        </p:cTn>
                                        <p:tgtEl>
                                          <p:spTgt spid="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2"/>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NOW, THIS IS A HAZARD!</a:t>
            </a:r>
            <a:endParaRPr sz="2400" b="0" i="0" u="none" strike="noStrike" cap="none">
              <a:solidFill>
                <a:srgbClr val="FF9333"/>
              </a:solidFill>
              <a:latin typeface="Arial"/>
              <a:ea typeface="Arial"/>
              <a:cs typeface="Arial"/>
              <a:sym typeface="Arial"/>
            </a:endParaRPr>
          </a:p>
        </p:txBody>
      </p:sp>
      <p:grpSp>
        <p:nvGrpSpPr>
          <p:cNvPr id="391" name="Google Shape;391;p22"/>
          <p:cNvGrpSpPr/>
          <p:nvPr/>
        </p:nvGrpSpPr>
        <p:grpSpPr>
          <a:xfrm>
            <a:off x="1675300" y="1464947"/>
            <a:ext cx="5715000" cy="4343400"/>
            <a:chOff x="1676400" y="1447800"/>
            <a:chExt cx="5715000" cy="4343400"/>
          </a:xfrm>
        </p:grpSpPr>
        <p:sp>
          <p:nvSpPr>
            <p:cNvPr id="392" name="Google Shape;392;p22"/>
            <p:cNvSpPr/>
            <p:nvPr/>
          </p:nvSpPr>
          <p:spPr>
            <a:xfrm>
              <a:off x="1676400" y="1447800"/>
              <a:ext cx="5715000" cy="4343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393" name="Google Shape;393;p22"/>
            <p:cNvPicPr preferRelativeResize="0"/>
            <p:nvPr/>
          </p:nvPicPr>
          <p:blipFill rotWithShape="1">
            <a:blip r:embed="rId3">
              <a:alphaModFix/>
            </a:blip>
            <a:srcRect/>
            <a:stretch/>
          </p:blipFill>
          <p:spPr>
            <a:xfrm>
              <a:off x="1828800" y="1600200"/>
              <a:ext cx="5409101" cy="4038599"/>
            </a:xfrm>
            <a:prstGeom prst="rect">
              <a:avLst/>
            </a:prstGeom>
            <a:noFill/>
            <a:ln>
              <a:noFill/>
            </a:ln>
          </p:spPr>
        </p:pic>
      </p:grpSp>
      <p:sp>
        <p:nvSpPr>
          <p:cNvPr id="394" name="Google Shape;394;p22"/>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395" name="Google Shape;395;p22"/>
          <p:cNvSpPr/>
          <p:nvPr/>
        </p:nvSpPr>
        <p:spPr>
          <a:xfrm>
            <a:off x="1676400" y="1076083"/>
            <a:ext cx="5715000" cy="3416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What do you see as a guarding concern here?</a:t>
            </a:r>
            <a:endParaRPr sz="1400" b="0" i="0" u="none" strike="noStrike" cap="none">
              <a:solidFill>
                <a:srgbClr val="000000"/>
              </a:solidFill>
              <a:latin typeface="Arial"/>
              <a:ea typeface="Arial"/>
              <a:cs typeface="Arial"/>
              <a:sym typeface="Arial"/>
            </a:endParaRPr>
          </a:p>
        </p:txBody>
      </p:sp>
      <p:sp>
        <p:nvSpPr>
          <p:cNvPr id="396" name="Google Shape;396;p22"/>
          <p:cNvSpPr/>
          <p:nvPr/>
        </p:nvSpPr>
        <p:spPr>
          <a:xfrm>
            <a:off x="76104" y="1905000"/>
            <a:ext cx="3276792" cy="3416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Exposed Sprocket and Chain</a:t>
            </a:r>
            <a:endParaRPr sz="1400" b="0" i="0" u="none" strike="noStrike" cap="none">
              <a:solidFill>
                <a:srgbClr val="000000"/>
              </a:solidFill>
              <a:latin typeface="Arial"/>
              <a:ea typeface="Arial"/>
              <a:cs typeface="Arial"/>
              <a:sym typeface="Arial"/>
            </a:endParaRPr>
          </a:p>
        </p:txBody>
      </p:sp>
      <p:sp>
        <p:nvSpPr>
          <p:cNvPr id="397" name="Google Shape;397;p22"/>
          <p:cNvSpPr/>
          <p:nvPr/>
        </p:nvSpPr>
        <p:spPr>
          <a:xfrm>
            <a:off x="2740951" y="4543184"/>
            <a:ext cx="1840574" cy="3416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Rotating Parts</a:t>
            </a:r>
            <a:endParaRPr sz="1400" b="0" i="0" u="none" strike="noStrike" cap="none">
              <a:solidFill>
                <a:srgbClr val="000000"/>
              </a:solidFill>
              <a:latin typeface="Arial"/>
              <a:ea typeface="Arial"/>
              <a:cs typeface="Arial"/>
              <a:sym typeface="Arial"/>
            </a:endParaRPr>
          </a:p>
        </p:txBody>
      </p:sp>
      <p:sp>
        <p:nvSpPr>
          <p:cNvPr id="398" name="Google Shape;398;p22"/>
          <p:cNvSpPr/>
          <p:nvPr/>
        </p:nvSpPr>
        <p:spPr>
          <a:xfrm>
            <a:off x="4950801" y="4219727"/>
            <a:ext cx="2286000" cy="3416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Rollers on a track</a:t>
            </a:r>
            <a:endParaRPr sz="1400" b="0" i="0" u="none" strike="noStrike" cap="none">
              <a:solidFill>
                <a:srgbClr val="000000"/>
              </a:solidFill>
              <a:latin typeface="Arial"/>
              <a:ea typeface="Arial"/>
              <a:cs typeface="Arial"/>
              <a:sym typeface="Arial"/>
            </a:endParaRPr>
          </a:p>
        </p:txBody>
      </p:sp>
      <p:sp>
        <p:nvSpPr>
          <p:cNvPr id="399" name="Google Shape;399;p22"/>
          <p:cNvSpPr/>
          <p:nvPr/>
        </p:nvSpPr>
        <p:spPr>
          <a:xfrm>
            <a:off x="6318408" y="3295016"/>
            <a:ext cx="812082" cy="3416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More?</a:t>
            </a:r>
            <a:endParaRPr sz="1400" b="0" i="0" u="none" strike="noStrike" cap="none">
              <a:solidFill>
                <a:srgbClr val="000000"/>
              </a:solidFill>
              <a:latin typeface="Arial"/>
              <a:ea typeface="Arial"/>
              <a:cs typeface="Arial"/>
              <a:sym typeface="Arial"/>
            </a:endParaRPr>
          </a:p>
        </p:txBody>
      </p:sp>
      <p:pic>
        <p:nvPicPr>
          <p:cNvPr id="400" name="Google Shape;400;p22"/>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90"/>
                                        </p:tgtEl>
                                        <p:attrNameLst>
                                          <p:attrName>style.visibility</p:attrName>
                                        </p:attrNameLst>
                                      </p:cBhvr>
                                      <p:to>
                                        <p:strVal val="visible"/>
                                      </p:to>
                                    </p:set>
                                    <p:anim calcmode="lin" valueType="num">
                                      <p:cBhvr additive="base">
                                        <p:cTn id="7" dur="1000"/>
                                        <p:tgtEl>
                                          <p:spTgt spid="390"/>
                                        </p:tgtEl>
                                        <p:attrNameLst>
                                          <p:attrName>ppt_w</p:attrName>
                                        </p:attrNameLst>
                                      </p:cBhvr>
                                      <p:tavLst>
                                        <p:tav tm="0">
                                          <p:val>
                                            <p:strVal val="0"/>
                                          </p:val>
                                        </p:tav>
                                        <p:tav tm="100000">
                                          <p:val>
                                            <p:strVal val="#ppt_w"/>
                                          </p:val>
                                        </p:tav>
                                      </p:tavLst>
                                    </p:anim>
                                    <p:anim calcmode="lin" valueType="num">
                                      <p:cBhvr additive="base">
                                        <p:cTn id="8" dur="1000"/>
                                        <p:tgtEl>
                                          <p:spTgt spid="39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391"/>
                                        </p:tgtEl>
                                        <p:attrNameLst>
                                          <p:attrName>style.visibility</p:attrName>
                                        </p:attrNameLst>
                                      </p:cBhvr>
                                      <p:to>
                                        <p:strVal val="visible"/>
                                      </p:to>
                                    </p:set>
                                    <p:animEffect transition="in" filter="fade">
                                      <p:cBhvr>
                                        <p:cTn id="12" dur="2000"/>
                                        <p:tgtEl>
                                          <p:spTgt spid="391"/>
                                        </p:tgtEl>
                                      </p:cBhvr>
                                    </p:animEffect>
                                  </p:childTnLst>
                                </p:cTn>
                              </p:par>
                            </p:childTnLst>
                          </p:cTn>
                        </p:par>
                        <p:par>
                          <p:cTn id="13" fill="hold">
                            <p:stCondLst>
                              <p:cond delay="3000"/>
                            </p:stCondLst>
                            <p:childTnLst>
                              <p:par>
                                <p:cTn id="14" presetID="2" presetClass="entr" presetSubtype="8" fill="hold" nodeType="afterEffect">
                                  <p:stCondLst>
                                    <p:cond delay="2000"/>
                                  </p:stCondLst>
                                  <p:childTnLst>
                                    <p:set>
                                      <p:cBhvr>
                                        <p:cTn id="15" dur="1" fill="hold">
                                          <p:stCondLst>
                                            <p:cond delay="0"/>
                                          </p:stCondLst>
                                        </p:cTn>
                                        <p:tgtEl>
                                          <p:spTgt spid="396"/>
                                        </p:tgtEl>
                                        <p:attrNameLst>
                                          <p:attrName>style.visibility</p:attrName>
                                        </p:attrNameLst>
                                      </p:cBhvr>
                                      <p:to>
                                        <p:strVal val="visible"/>
                                      </p:to>
                                    </p:set>
                                    <p:anim calcmode="lin" valueType="num">
                                      <p:cBhvr additive="base">
                                        <p:cTn id="16" dur="1000"/>
                                        <p:tgtEl>
                                          <p:spTgt spid="396"/>
                                        </p:tgtEl>
                                        <p:attrNameLst>
                                          <p:attrName>ppt_x</p:attrName>
                                        </p:attrNameLst>
                                      </p:cBhvr>
                                      <p:tavLst>
                                        <p:tav tm="0">
                                          <p:val>
                                            <p:strVal val="#ppt_x-1"/>
                                          </p:val>
                                        </p:tav>
                                        <p:tav tm="100000">
                                          <p:val>
                                            <p:strVal val="#ppt_x"/>
                                          </p:val>
                                        </p:tav>
                                      </p:tavLst>
                                    </p:anim>
                                  </p:childTnLst>
                                </p:cTn>
                              </p:par>
                            </p:childTnLst>
                          </p:cTn>
                        </p:par>
                        <p:par>
                          <p:cTn id="17" fill="hold">
                            <p:stCondLst>
                              <p:cond delay="4000"/>
                            </p:stCondLst>
                            <p:childTnLst>
                              <p:par>
                                <p:cTn id="18" presetID="2" presetClass="entr" presetSubtype="8" fill="hold" nodeType="afterEffect">
                                  <p:stCondLst>
                                    <p:cond delay="1000"/>
                                  </p:stCondLst>
                                  <p:childTnLst>
                                    <p:set>
                                      <p:cBhvr>
                                        <p:cTn id="19" dur="1" fill="hold">
                                          <p:stCondLst>
                                            <p:cond delay="0"/>
                                          </p:stCondLst>
                                        </p:cTn>
                                        <p:tgtEl>
                                          <p:spTgt spid="397"/>
                                        </p:tgtEl>
                                        <p:attrNameLst>
                                          <p:attrName>style.visibility</p:attrName>
                                        </p:attrNameLst>
                                      </p:cBhvr>
                                      <p:to>
                                        <p:strVal val="visible"/>
                                      </p:to>
                                    </p:set>
                                    <p:anim calcmode="lin" valueType="num">
                                      <p:cBhvr additive="base">
                                        <p:cTn id="20" dur="1000"/>
                                        <p:tgtEl>
                                          <p:spTgt spid="397"/>
                                        </p:tgtEl>
                                        <p:attrNameLst>
                                          <p:attrName>ppt_x</p:attrName>
                                        </p:attrNameLst>
                                      </p:cBhvr>
                                      <p:tavLst>
                                        <p:tav tm="0">
                                          <p:val>
                                            <p:strVal val="#ppt_x-1"/>
                                          </p:val>
                                        </p:tav>
                                        <p:tav tm="100000">
                                          <p:val>
                                            <p:strVal val="#ppt_x"/>
                                          </p:val>
                                        </p:tav>
                                      </p:tavLst>
                                    </p:anim>
                                  </p:childTnLst>
                                </p:cTn>
                              </p:par>
                            </p:childTnLst>
                          </p:cTn>
                        </p:par>
                        <p:par>
                          <p:cTn id="21" fill="hold">
                            <p:stCondLst>
                              <p:cond delay="5000"/>
                            </p:stCondLst>
                            <p:childTnLst>
                              <p:par>
                                <p:cTn id="22" presetID="2" presetClass="entr" presetSubtype="8" fill="hold" nodeType="afterEffect">
                                  <p:stCondLst>
                                    <p:cond delay="1000"/>
                                  </p:stCondLst>
                                  <p:childTnLst>
                                    <p:set>
                                      <p:cBhvr>
                                        <p:cTn id="23" dur="1" fill="hold">
                                          <p:stCondLst>
                                            <p:cond delay="0"/>
                                          </p:stCondLst>
                                        </p:cTn>
                                        <p:tgtEl>
                                          <p:spTgt spid="398"/>
                                        </p:tgtEl>
                                        <p:attrNameLst>
                                          <p:attrName>style.visibility</p:attrName>
                                        </p:attrNameLst>
                                      </p:cBhvr>
                                      <p:to>
                                        <p:strVal val="visible"/>
                                      </p:to>
                                    </p:set>
                                    <p:anim calcmode="lin" valueType="num">
                                      <p:cBhvr additive="base">
                                        <p:cTn id="24" dur="1000"/>
                                        <p:tgtEl>
                                          <p:spTgt spid="398"/>
                                        </p:tgtEl>
                                        <p:attrNameLst>
                                          <p:attrName>ppt_x</p:attrName>
                                        </p:attrNameLst>
                                      </p:cBhvr>
                                      <p:tavLst>
                                        <p:tav tm="0">
                                          <p:val>
                                            <p:strVal val="#ppt_x-1"/>
                                          </p:val>
                                        </p:tav>
                                        <p:tav tm="100000">
                                          <p:val>
                                            <p:strVal val="#ppt_x"/>
                                          </p:val>
                                        </p:tav>
                                      </p:tavLst>
                                    </p:anim>
                                  </p:childTnLst>
                                </p:cTn>
                              </p:par>
                            </p:childTnLst>
                          </p:cTn>
                        </p:par>
                        <p:par>
                          <p:cTn id="25" fill="hold">
                            <p:stCondLst>
                              <p:cond delay="6000"/>
                            </p:stCondLst>
                            <p:childTnLst>
                              <p:par>
                                <p:cTn id="26" presetID="2" presetClass="entr" presetSubtype="8" fill="hold" nodeType="afterEffect">
                                  <p:stCondLst>
                                    <p:cond delay="1000"/>
                                  </p:stCondLst>
                                  <p:childTnLst>
                                    <p:set>
                                      <p:cBhvr>
                                        <p:cTn id="27" dur="1" fill="hold">
                                          <p:stCondLst>
                                            <p:cond delay="0"/>
                                          </p:stCondLst>
                                        </p:cTn>
                                        <p:tgtEl>
                                          <p:spTgt spid="399"/>
                                        </p:tgtEl>
                                        <p:attrNameLst>
                                          <p:attrName>style.visibility</p:attrName>
                                        </p:attrNameLst>
                                      </p:cBhvr>
                                      <p:to>
                                        <p:strVal val="visible"/>
                                      </p:to>
                                    </p:set>
                                    <p:anim calcmode="lin" valueType="num">
                                      <p:cBhvr additive="base">
                                        <p:cTn id="28" dur="1000"/>
                                        <p:tgtEl>
                                          <p:spTgt spid="3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3"/>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WHAT’S MISSING?</a:t>
            </a:r>
            <a:endParaRPr sz="2400" b="0" i="0" u="none" strike="noStrike" cap="none">
              <a:solidFill>
                <a:srgbClr val="FF9333"/>
              </a:solidFill>
              <a:latin typeface="Arial"/>
              <a:ea typeface="Arial"/>
              <a:cs typeface="Arial"/>
              <a:sym typeface="Arial"/>
            </a:endParaRPr>
          </a:p>
        </p:txBody>
      </p:sp>
      <p:grpSp>
        <p:nvGrpSpPr>
          <p:cNvPr id="407" name="Google Shape;407;p23"/>
          <p:cNvGrpSpPr/>
          <p:nvPr/>
        </p:nvGrpSpPr>
        <p:grpSpPr>
          <a:xfrm>
            <a:off x="1647825" y="1162048"/>
            <a:ext cx="5715000" cy="4343400"/>
            <a:chOff x="1676400" y="1447800"/>
            <a:chExt cx="5715000" cy="4343400"/>
          </a:xfrm>
        </p:grpSpPr>
        <p:sp>
          <p:nvSpPr>
            <p:cNvPr id="408" name="Google Shape;408;p23"/>
            <p:cNvSpPr/>
            <p:nvPr/>
          </p:nvSpPr>
          <p:spPr>
            <a:xfrm>
              <a:off x="1676400" y="1447800"/>
              <a:ext cx="5715000" cy="4343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09" name="Google Shape;409;p23" descr="http://www.worksmanagement.co.uk/article-images/76165/rnn-w-mainetti-pic1v2final_popup.jpg">
              <a:hlinkClick r:id="rId3"/>
            </p:cNvPr>
            <p:cNvPicPr preferRelativeResize="0"/>
            <p:nvPr/>
          </p:nvPicPr>
          <p:blipFill rotWithShape="1">
            <a:blip r:embed="rId4">
              <a:alphaModFix/>
            </a:blip>
            <a:srcRect/>
            <a:stretch/>
          </p:blipFill>
          <p:spPr>
            <a:xfrm>
              <a:off x="1828800" y="1600200"/>
              <a:ext cx="5410200" cy="4038599"/>
            </a:xfrm>
            <a:prstGeom prst="rect">
              <a:avLst/>
            </a:prstGeom>
            <a:noFill/>
            <a:ln>
              <a:noFill/>
            </a:ln>
          </p:spPr>
        </p:pic>
      </p:grpSp>
      <p:sp>
        <p:nvSpPr>
          <p:cNvPr id="410" name="Google Shape;410;p23"/>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411" name="Google Shape;411;p23"/>
          <p:cNvSpPr/>
          <p:nvPr/>
        </p:nvSpPr>
        <p:spPr>
          <a:xfrm>
            <a:off x="1600200" y="5534023"/>
            <a:ext cx="59436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Hopefully after today you should never have to witness this.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It definitely required a safety guard! </a:t>
            </a:r>
            <a:endParaRPr sz="1400" b="0" i="0" u="none" strike="noStrike" cap="none">
              <a:solidFill>
                <a:srgbClr val="000000"/>
              </a:solidFill>
              <a:latin typeface="Arial"/>
              <a:ea typeface="Arial"/>
              <a:cs typeface="Arial"/>
              <a:sym typeface="Arial"/>
            </a:endParaRPr>
          </a:p>
        </p:txBody>
      </p:sp>
      <p:pic>
        <p:nvPicPr>
          <p:cNvPr id="412" name="Google Shape;412;p23"/>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06"/>
                                        </p:tgtEl>
                                        <p:attrNameLst>
                                          <p:attrName>style.visibility</p:attrName>
                                        </p:attrNameLst>
                                      </p:cBhvr>
                                      <p:to>
                                        <p:strVal val="visible"/>
                                      </p:to>
                                    </p:set>
                                    <p:anim calcmode="lin" valueType="num">
                                      <p:cBhvr additive="base">
                                        <p:cTn id="7" dur="1000"/>
                                        <p:tgtEl>
                                          <p:spTgt spid="406"/>
                                        </p:tgtEl>
                                        <p:attrNameLst>
                                          <p:attrName>ppt_w</p:attrName>
                                        </p:attrNameLst>
                                      </p:cBhvr>
                                      <p:tavLst>
                                        <p:tav tm="0">
                                          <p:val>
                                            <p:strVal val="0"/>
                                          </p:val>
                                        </p:tav>
                                        <p:tav tm="100000">
                                          <p:val>
                                            <p:strVal val="#ppt_w"/>
                                          </p:val>
                                        </p:tav>
                                      </p:tavLst>
                                    </p:anim>
                                    <p:anim calcmode="lin" valueType="num">
                                      <p:cBhvr additive="base">
                                        <p:cTn id="8" dur="1000"/>
                                        <p:tgtEl>
                                          <p:spTgt spid="40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07"/>
                                        </p:tgtEl>
                                        <p:attrNameLst>
                                          <p:attrName>style.visibility</p:attrName>
                                        </p:attrNameLst>
                                      </p:cBhvr>
                                      <p:to>
                                        <p:strVal val="visible"/>
                                      </p:to>
                                    </p:set>
                                    <p:animEffect transition="in" filter="fade">
                                      <p:cBhvr>
                                        <p:cTn id="12" dur="2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4"/>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NON-COMPLIANT GUARDING VS. COMPLIANT</a:t>
            </a:r>
            <a:endParaRPr sz="2400" b="0" i="0" u="none" strike="noStrike" cap="none">
              <a:solidFill>
                <a:srgbClr val="FF9333"/>
              </a:solidFill>
              <a:latin typeface="Arial"/>
              <a:ea typeface="Arial"/>
              <a:cs typeface="Arial"/>
              <a:sym typeface="Arial"/>
            </a:endParaRPr>
          </a:p>
        </p:txBody>
      </p:sp>
      <p:grpSp>
        <p:nvGrpSpPr>
          <p:cNvPr id="419" name="Google Shape;419;p24"/>
          <p:cNvGrpSpPr/>
          <p:nvPr/>
        </p:nvGrpSpPr>
        <p:grpSpPr>
          <a:xfrm>
            <a:off x="1676400" y="1447800"/>
            <a:ext cx="5715000" cy="4343400"/>
            <a:chOff x="1676400" y="1447800"/>
            <a:chExt cx="5715000" cy="4343400"/>
          </a:xfrm>
        </p:grpSpPr>
        <p:sp>
          <p:nvSpPr>
            <p:cNvPr id="420" name="Google Shape;420;p24"/>
            <p:cNvSpPr/>
            <p:nvPr/>
          </p:nvSpPr>
          <p:spPr>
            <a:xfrm>
              <a:off x="1676400" y="1447800"/>
              <a:ext cx="5715000" cy="4343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21" name="Google Shape;421;p24" descr="P1020002"/>
            <p:cNvPicPr preferRelativeResize="0"/>
            <p:nvPr/>
          </p:nvPicPr>
          <p:blipFill rotWithShape="1">
            <a:blip r:embed="rId3">
              <a:alphaModFix/>
            </a:blip>
            <a:srcRect/>
            <a:stretch/>
          </p:blipFill>
          <p:spPr>
            <a:xfrm>
              <a:off x="1828800" y="1600200"/>
              <a:ext cx="5384800" cy="4038600"/>
            </a:xfrm>
            <a:prstGeom prst="rect">
              <a:avLst/>
            </a:prstGeom>
            <a:noFill/>
            <a:ln>
              <a:noFill/>
            </a:ln>
          </p:spPr>
        </p:pic>
      </p:grpSp>
      <p:grpSp>
        <p:nvGrpSpPr>
          <p:cNvPr id="422" name="Google Shape;422;p24"/>
          <p:cNvGrpSpPr/>
          <p:nvPr/>
        </p:nvGrpSpPr>
        <p:grpSpPr>
          <a:xfrm>
            <a:off x="152400" y="2895600"/>
            <a:ext cx="2424113" cy="533400"/>
            <a:chOff x="152400" y="2895600"/>
            <a:chExt cx="2424113" cy="533400"/>
          </a:xfrm>
        </p:grpSpPr>
        <p:sp>
          <p:nvSpPr>
            <p:cNvPr id="423" name="Google Shape;423;p24"/>
            <p:cNvSpPr/>
            <p:nvPr/>
          </p:nvSpPr>
          <p:spPr>
            <a:xfrm>
              <a:off x="1905000" y="2916238"/>
              <a:ext cx="671513" cy="485775"/>
            </a:xfrm>
            <a:prstGeom prst="rightArrow">
              <a:avLst>
                <a:gd name="adj1" fmla="val 50000"/>
                <a:gd name="adj2" fmla="val 50245"/>
              </a:avLst>
            </a:prstGeom>
            <a:solidFill>
              <a:srgbClr val="FF9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24"/>
            <p:cNvSpPr txBox="1"/>
            <p:nvPr/>
          </p:nvSpPr>
          <p:spPr>
            <a:xfrm rot="5400000">
              <a:off x="2058293" y="2884375"/>
              <a:ext cx="242888" cy="54947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sp>
          <p:nvSpPr>
            <p:cNvPr id="425" name="Google Shape;425;p24"/>
            <p:cNvSpPr/>
            <p:nvPr/>
          </p:nvSpPr>
          <p:spPr>
            <a:xfrm>
              <a:off x="152400" y="2895600"/>
              <a:ext cx="1752600" cy="5334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p24"/>
            <p:cNvSpPr txBox="1"/>
            <p:nvPr/>
          </p:nvSpPr>
          <p:spPr>
            <a:xfrm>
              <a:off x="152400" y="2895600"/>
              <a:ext cx="1828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COMPLIANT</a:t>
              </a:r>
              <a:endParaRPr sz="2400" b="0" i="0" u="none" strike="noStrike" cap="none">
                <a:solidFill>
                  <a:schemeClr val="dk1"/>
                </a:solidFill>
                <a:latin typeface="Calibri"/>
                <a:ea typeface="Calibri"/>
                <a:cs typeface="Calibri"/>
                <a:sym typeface="Calibri"/>
              </a:endParaRPr>
            </a:p>
          </p:txBody>
        </p:sp>
      </p:grpSp>
      <p:grpSp>
        <p:nvGrpSpPr>
          <p:cNvPr id="427" name="Google Shape;427;p24"/>
          <p:cNvGrpSpPr/>
          <p:nvPr/>
        </p:nvGrpSpPr>
        <p:grpSpPr>
          <a:xfrm>
            <a:off x="6400800" y="1981200"/>
            <a:ext cx="2971800" cy="1339628"/>
            <a:chOff x="6400800" y="1981200"/>
            <a:chExt cx="2971800" cy="1339628"/>
          </a:xfrm>
        </p:grpSpPr>
        <p:sp>
          <p:nvSpPr>
            <p:cNvPr id="428" name="Google Shape;428;p24"/>
            <p:cNvSpPr/>
            <p:nvPr/>
          </p:nvSpPr>
          <p:spPr>
            <a:xfrm rot="7070127">
              <a:off x="6514307" y="2532856"/>
              <a:ext cx="976312" cy="485775"/>
            </a:xfrm>
            <a:prstGeom prst="rightArrow">
              <a:avLst>
                <a:gd name="adj1" fmla="val 50000"/>
                <a:gd name="adj2" fmla="val 50245"/>
              </a:avLst>
            </a:prstGeom>
            <a:solidFill>
              <a:srgbClr val="FF9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24"/>
            <p:cNvSpPr txBox="1"/>
            <p:nvPr/>
          </p:nvSpPr>
          <p:spPr>
            <a:xfrm rot="1670127">
              <a:off x="6909504" y="2294642"/>
              <a:ext cx="242888" cy="85427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sp>
          <p:nvSpPr>
            <p:cNvPr id="430" name="Google Shape;430;p24"/>
            <p:cNvSpPr/>
            <p:nvPr/>
          </p:nvSpPr>
          <p:spPr>
            <a:xfrm>
              <a:off x="6400800" y="1981200"/>
              <a:ext cx="24384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1" name="Google Shape;431;p24"/>
            <p:cNvSpPr txBox="1"/>
            <p:nvPr/>
          </p:nvSpPr>
          <p:spPr>
            <a:xfrm>
              <a:off x="6400800" y="1981200"/>
              <a:ext cx="2971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NON-COMPLIANT</a:t>
              </a:r>
              <a:endParaRPr sz="2400" b="0" i="0" u="none" strike="noStrike" cap="none">
                <a:solidFill>
                  <a:schemeClr val="dk1"/>
                </a:solidFill>
                <a:latin typeface="Calibri"/>
                <a:ea typeface="Calibri"/>
                <a:cs typeface="Calibri"/>
                <a:sym typeface="Calibri"/>
              </a:endParaRPr>
            </a:p>
          </p:txBody>
        </p:sp>
      </p:grpSp>
      <p:grpSp>
        <p:nvGrpSpPr>
          <p:cNvPr id="432" name="Google Shape;432;p24"/>
          <p:cNvGrpSpPr/>
          <p:nvPr/>
        </p:nvGrpSpPr>
        <p:grpSpPr>
          <a:xfrm>
            <a:off x="6400800" y="4190998"/>
            <a:ext cx="2971800" cy="1147467"/>
            <a:chOff x="6400800" y="4190998"/>
            <a:chExt cx="2971800" cy="1147467"/>
          </a:xfrm>
        </p:grpSpPr>
        <p:sp>
          <p:nvSpPr>
            <p:cNvPr id="433" name="Google Shape;433;p24"/>
            <p:cNvSpPr/>
            <p:nvPr/>
          </p:nvSpPr>
          <p:spPr>
            <a:xfrm rot="-8985945">
              <a:off x="6811781" y="4499707"/>
              <a:ext cx="1357390" cy="485775"/>
            </a:xfrm>
            <a:prstGeom prst="rightArrow">
              <a:avLst>
                <a:gd name="adj1" fmla="val 50000"/>
                <a:gd name="adj2" fmla="val 50245"/>
              </a:avLst>
            </a:prstGeom>
            <a:solidFill>
              <a:srgbClr val="FF9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24"/>
            <p:cNvSpPr txBox="1"/>
            <p:nvPr/>
          </p:nvSpPr>
          <p:spPr>
            <a:xfrm rot="1814055">
              <a:off x="6925514" y="4651869"/>
              <a:ext cx="1235351" cy="24288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sp>
          <p:nvSpPr>
            <p:cNvPr id="435" name="Google Shape;435;p24"/>
            <p:cNvSpPr/>
            <p:nvPr/>
          </p:nvSpPr>
          <p:spPr>
            <a:xfrm>
              <a:off x="6400800" y="4876800"/>
              <a:ext cx="2438400" cy="457200"/>
            </a:xfrm>
            <a:prstGeom prst="roundRect">
              <a:avLst>
                <a:gd name="adj" fmla="val 16667"/>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6" name="Google Shape;436;p24"/>
            <p:cNvSpPr txBox="1"/>
            <p:nvPr/>
          </p:nvSpPr>
          <p:spPr>
            <a:xfrm>
              <a:off x="6400800" y="4876800"/>
              <a:ext cx="2971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Calibri"/>
                  <a:ea typeface="Calibri"/>
                  <a:cs typeface="Calibri"/>
                  <a:sym typeface="Calibri"/>
                </a:rPr>
                <a:t>NON-COMPLIANT</a:t>
              </a:r>
              <a:endParaRPr sz="2400" b="0" i="0" u="none" strike="noStrike" cap="none">
                <a:solidFill>
                  <a:schemeClr val="dk1"/>
                </a:solidFill>
                <a:latin typeface="Calibri"/>
                <a:ea typeface="Calibri"/>
                <a:cs typeface="Calibri"/>
                <a:sym typeface="Calibri"/>
              </a:endParaRPr>
            </a:p>
          </p:txBody>
        </p:sp>
      </p:grpSp>
      <p:sp>
        <p:nvSpPr>
          <p:cNvPr id="437" name="Google Shape;437;p2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438" name="Google Shape;438;p24"/>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18"/>
                                        </p:tgtEl>
                                        <p:attrNameLst>
                                          <p:attrName>style.visibility</p:attrName>
                                        </p:attrNameLst>
                                      </p:cBhvr>
                                      <p:to>
                                        <p:strVal val="visible"/>
                                      </p:to>
                                    </p:set>
                                    <p:anim calcmode="lin" valueType="num">
                                      <p:cBhvr additive="base">
                                        <p:cTn id="7" dur="1000"/>
                                        <p:tgtEl>
                                          <p:spTgt spid="418"/>
                                        </p:tgtEl>
                                        <p:attrNameLst>
                                          <p:attrName>ppt_w</p:attrName>
                                        </p:attrNameLst>
                                      </p:cBhvr>
                                      <p:tavLst>
                                        <p:tav tm="0">
                                          <p:val>
                                            <p:strVal val="0"/>
                                          </p:val>
                                        </p:tav>
                                        <p:tav tm="100000">
                                          <p:val>
                                            <p:strVal val="#ppt_w"/>
                                          </p:val>
                                        </p:tav>
                                      </p:tavLst>
                                    </p:anim>
                                    <p:anim calcmode="lin" valueType="num">
                                      <p:cBhvr additive="base">
                                        <p:cTn id="8" dur="1000"/>
                                        <p:tgtEl>
                                          <p:spTgt spid="41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19"/>
                                        </p:tgtEl>
                                        <p:attrNameLst>
                                          <p:attrName>style.visibility</p:attrName>
                                        </p:attrNameLst>
                                      </p:cBhvr>
                                      <p:to>
                                        <p:strVal val="visible"/>
                                      </p:to>
                                    </p:set>
                                    <p:animEffect transition="in" filter="fade">
                                      <p:cBhvr>
                                        <p:cTn id="12" dur="2000"/>
                                        <p:tgtEl>
                                          <p:spTgt spid="419"/>
                                        </p:tgtEl>
                                      </p:cBhvr>
                                    </p:animEffect>
                                  </p:childTnLst>
                                </p:cTn>
                              </p:par>
                              <p:par>
                                <p:cTn id="13" presetID="10" presetClass="entr" presetSubtype="0" fill="hold" nodeType="withEffect">
                                  <p:stCondLst>
                                    <p:cond delay="0"/>
                                  </p:stCondLst>
                                  <p:childTnLst>
                                    <p:set>
                                      <p:cBhvr>
                                        <p:cTn id="14" dur="1" fill="hold">
                                          <p:stCondLst>
                                            <p:cond delay="0"/>
                                          </p:stCondLst>
                                        </p:cTn>
                                        <p:tgtEl>
                                          <p:spTgt spid="427"/>
                                        </p:tgtEl>
                                        <p:attrNameLst>
                                          <p:attrName>style.visibility</p:attrName>
                                        </p:attrNameLst>
                                      </p:cBhvr>
                                      <p:to>
                                        <p:strVal val="visible"/>
                                      </p:to>
                                    </p:set>
                                    <p:animEffect transition="in" filter="fade">
                                      <p:cBhvr>
                                        <p:cTn id="15" dur="2000"/>
                                        <p:tgtEl>
                                          <p:spTgt spid="427"/>
                                        </p:tgtEl>
                                      </p:cBhvr>
                                    </p:animEffect>
                                  </p:childTnLst>
                                </p:cTn>
                              </p:par>
                              <p:par>
                                <p:cTn id="16" presetID="10" presetClass="entr" presetSubtype="0" fill="hold" nodeType="withEffect">
                                  <p:stCondLst>
                                    <p:cond delay="0"/>
                                  </p:stCondLst>
                                  <p:childTnLst>
                                    <p:set>
                                      <p:cBhvr>
                                        <p:cTn id="17" dur="1" fill="hold">
                                          <p:stCondLst>
                                            <p:cond delay="0"/>
                                          </p:stCondLst>
                                        </p:cTn>
                                        <p:tgtEl>
                                          <p:spTgt spid="432"/>
                                        </p:tgtEl>
                                        <p:attrNameLst>
                                          <p:attrName>style.visibility</p:attrName>
                                        </p:attrNameLst>
                                      </p:cBhvr>
                                      <p:to>
                                        <p:strVal val="visible"/>
                                      </p:to>
                                    </p:set>
                                    <p:animEffect transition="in" filter="fade">
                                      <p:cBhvr>
                                        <p:cTn id="18" dur="2000"/>
                                        <p:tgtEl>
                                          <p:spTgt spid="432"/>
                                        </p:tgtEl>
                                      </p:cBhvr>
                                    </p:animEffect>
                                  </p:childTnLst>
                                </p:cTn>
                              </p:par>
                              <p:par>
                                <p:cTn id="19" presetID="10" presetClass="entr" presetSubtype="0" fill="hold" nodeType="withEffect">
                                  <p:stCondLst>
                                    <p:cond delay="0"/>
                                  </p:stCondLst>
                                  <p:childTnLst>
                                    <p:set>
                                      <p:cBhvr>
                                        <p:cTn id="20" dur="1" fill="hold">
                                          <p:stCondLst>
                                            <p:cond delay="0"/>
                                          </p:stCondLst>
                                        </p:cTn>
                                        <p:tgtEl>
                                          <p:spTgt spid="422"/>
                                        </p:tgtEl>
                                        <p:attrNameLst>
                                          <p:attrName>style.visibility</p:attrName>
                                        </p:attrNameLst>
                                      </p:cBhvr>
                                      <p:to>
                                        <p:strVal val="visible"/>
                                      </p:to>
                                    </p:set>
                                    <p:animEffect transition="in" filter="fade">
                                      <p:cBhvr>
                                        <p:cTn id="21" dur="20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grpSp>
        <p:nvGrpSpPr>
          <p:cNvPr id="444" name="Google Shape;444;p25"/>
          <p:cNvGrpSpPr/>
          <p:nvPr/>
        </p:nvGrpSpPr>
        <p:grpSpPr>
          <a:xfrm>
            <a:off x="381000" y="1447800"/>
            <a:ext cx="3962400" cy="3962400"/>
            <a:chOff x="381000" y="1828800"/>
            <a:chExt cx="3962400" cy="3962400"/>
          </a:xfrm>
        </p:grpSpPr>
        <p:sp>
          <p:nvSpPr>
            <p:cNvPr id="445" name="Google Shape;445;p25"/>
            <p:cNvSpPr/>
            <p:nvPr/>
          </p:nvSpPr>
          <p:spPr>
            <a:xfrm>
              <a:off x="381000" y="1828800"/>
              <a:ext cx="3962400" cy="3962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46" name="Google Shape;446;p25" descr="P1020008"/>
            <p:cNvPicPr preferRelativeResize="0"/>
            <p:nvPr/>
          </p:nvPicPr>
          <p:blipFill rotWithShape="1">
            <a:blip r:embed="rId3">
              <a:alphaModFix/>
            </a:blip>
            <a:srcRect/>
            <a:stretch/>
          </p:blipFill>
          <p:spPr>
            <a:xfrm>
              <a:off x="533400" y="1981200"/>
              <a:ext cx="3657600" cy="3657600"/>
            </a:xfrm>
            <a:prstGeom prst="rect">
              <a:avLst/>
            </a:prstGeom>
            <a:noFill/>
            <a:ln>
              <a:noFill/>
            </a:ln>
          </p:spPr>
        </p:pic>
      </p:grpSp>
      <p:sp>
        <p:nvSpPr>
          <p:cNvPr id="447" name="Google Shape;447;p25"/>
          <p:cNvSpPr/>
          <p:nvPr/>
        </p:nvSpPr>
        <p:spPr>
          <a:xfrm rot="8127422">
            <a:off x="3330673" y="1778885"/>
            <a:ext cx="809665" cy="485775"/>
          </a:xfrm>
          <a:prstGeom prst="rightArrow">
            <a:avLst>
              <a:gd name="adj1" fmla="val 50000"/>
              <a:gd name="adj2" fmla="val 50245"/>
            </a:avLst>
          </a:prstGeom>
          <a:solidFill>
            <a:srgbClr val="FF93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25"/>
          <p:cNvSpPr txBox="1"/>
          <p:nvPr/>
        </p:nvSpPr>
        <p:spPr>
          <a:xfrm rot="-2672578">
            <a:off x="3435159" y="1857517"/>
            <a:ext cx="687626" cy="24288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sp>
        <p:nvSpPr>
          <p:cNvPr id="449" name="Google Shape;449;p25"/>
          <p:cNvSpPr/>
          <p:nvPr/>
        </p:nvSpPr>
        <p:spPr>
          <a:xfrm rot="2682338">
            <a:off x="605671" y="2061302"/>
            <a:ext cx="802737" cy="485775"/>
          </a:xfrm>
          <a:prstGeom prst="rightArrow">
            <a:avLst>
              <a:gd name="adj1" fmla="val 50000"/>
              <a:gd name="adj2" fmla="val 50245"/>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endParaRPr sz="2400" b="0" i="0" u="none" strike="noStrike" cap="none">
              <a:solidFill>
                <a:srgbClr val="FFFF00"/>
              </a:solidFill>
              <a:latin typeface="Arial"/>
              <a:ea typeface="Arial"/>
              <a:cs typeface="Arial"/>
              <a:sym typeface="Arial"/>
            </a:endParaRPr>
          </a:p>
        </p:txBody>
      </p:sp>
      <p:grpSp>
        <p:nvGrpSpPr>
          <p:cNvPr id="450" name="Google Shape;450;p25"/>
          <p:cNvGrpSpPr/>
          <p:nvPr/>
        </p:nvGrpSpPr>
        <p:grpSpPr>
          <a:xfrm>
            <a:off x="4724400" y="1447800"/>
            <a:ext cx="3962400" cy="3962400"/>
            <a:chOff x="4724400" y="1828800"/>
            <a:chExt cx="3962400" cy="3962400"/>
          </a:xfrm>
        </p:grpSpPr>
        <p:sp>
          <p:nvSpPr>
            <p:cNvPr id="451" name="Google Shape;451;p25"/>
            <p:cNvSpPr/>
            <p:nvPr/>
          </p:nvSpPr>
          <p:spPr>
            <a:xfrm>
              <a:off x="4724400" y="1828800"/>
              <a:ext cx="3962400" cy="3962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52" name="Google Shape;452;p25" descr="P1020079"/>
            <p:cNvPicPr preferRelativeResize="0"/>
            <p:nvPr/>
          </p:nvPicPr>
          <p:blipFill rotWithShape="1">
            <a:blip r:embed="rId4">
              <a:alphaModFix/>
            </a:blip>
            <a:srcRect/>
            <a:stretch/>
          </p:blipFill>
          <p:spPr>
            <a:xfrm>
              <a:off x="4876800" y="1981200"/>
              <a:ext cx="3657600" cy="3657600"/>
            </a:xfrm>
            <a:prstGeom prst="rect">
              <a:avLst/>
            </a:prstGeom>
            <a:noFill/>
            <a:ln>
              <a:noFill/>
            </a:ln>
          </p:spPr>
        </p:pic>
      </p:grpSp>
      <p:sp>
        <p:nvSpPr>
          <p:cNvPr id="453" name="Google Shape;453;p25"/>
          <p:cNvSpPr txBox="1"/>
          <p:nvPr/>
        </p:nvSpPr>
        <p:spPr>
          <a:xfrm>
            <a:off x="4724400" y="5562600"/>
            <a:ext cx="3962400"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Calibri"/>
                <a:ea typeface="Calibri"/>
                <a:cs typeface="Calibri"/>
                <a:sym typeface="Calibri"/>
              </a:rPr>
              <a:t>COMPLIANT</a:t>
            </a:r>
            <a:endParaRPr sz="1400" b="0" i="0" u="none" strike="noStrike" cap="none">
              <a:solidFill>
                <a:srgbClr val="000000"/>
              </a:solidFill>
              <a:latin typeface="Arial"/>
              <a:ea typeface="Arial"/>
              <a:cs typeface="Arial"/>
              <a:sym typeface="Arial"/>
            </a:endParaRPr>
          </a:p>
        </p:txBody>
      </p:sp>
      <p:sp>
        <p:nvSpPr>
          <p:cNvPr id="454" name="Google Shape;454;p25"/>
          <p:cNvSpPr txBox="1"/>
          <p:nvPr/>
        </p:nvSpPr>
        <p:spPr>
          <a:xfrm>
            <a:off x="304800" y="5581710"/>
            <a:ext cx="406876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Noto Sans Symbols"/>
              <a:buNone/>
            </a:pPr>
            <a:r>
              <a:rPr lang="en-US" sz="2000" b="1" i="0" u="none" strike="noStrike" cap="none">
                <a:solidFill>
                  <a:schemeClr val="dk1"/>
                </a:solidFill>
                <a:latin typeface="Calibri"/>
                <a:ea typeface="Calibri"/>
                <a:cs typeface="Calibri"/>
                <a:sym typeface="Calibri"/>
              </a:rPr>
              <a:t>NON-COMPLIANT</a:t>
            </a:r>
            <a:endParaRPr sz="1400" b="0" i="0" u="none" strike="noStrike" cap="none">
              <a:solidFill>
                <a:srgbClr val="000000"/>
              </a:solidFill>
              <a:latin typeface="Arial"/>
              <a:ea typeface="Arial"/>
              <a:cs typeface="Arial"/>
              <a:sym typeface="Arial"/>
            </a:endParaRPr>
          </a:p>
        </p:txBody>
      </p:sp>
      <p:sp>
        <p:nvSpPr>
          <p:cNvPr id="455" name="Google Shape;455;p2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HAND RAILING VS. GUARDING</a:t>
            </a:r>
            <a:endParaRPr sz="2400" b="0" i="0" u="none" strike="noStrike" cap="none">
              <a:solidFill>
                <a:srgbClr val="FF9333"/>
              </a:solidFill>
              <a:latin typeface="Arial"/>
              <a:ea typeface="Arial"/>
              <a:cs typeface="Arial"/>
              <a:sym typeface="Arial"/>
            </a:endParaRPr>
          </a:p>
        </p:txBody>
      </p:sp>
      <p:sp>
        <p:nvSpPr>
          <p:cNvPr id="456" name="Google Shape;456;p2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457" name="Google Shape;457;p25"/>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1000"/>
                                        <p:tgtEl>
                                          <p:spTgt spid="455"/>
                                        </p:tgtEl>
                                        <p:attrNameLst>
                                          <p:attrName>ppt_w</p:attrName>
                                        </p:attrNameLst>
                                      </p:cBhvr>
                                      <p:tavLst>
                                        <p:tav tm="0">
                                          <p:val>
                                            <p:strVal val="0"/>
                                          </p:val>
                                        </p:tav>
                                        <p:tav tm="100000">
                                          <p:val>
                                            <p:strVal val="#ppt_w"/>
                                          </p:val>
                                        </p:tav>
                                      </p:tavLst>
                                    </p:anim>
                                    <p:anim calcmode="lin" valueType="num">
                                      <p:cBhvr additive="base">
                                        <p:cTn id="8" dur="1000"/>
                                        <p:tgtEl>
                                          <p:spTgt spid="455"/>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44"/>
                                        </p:tgtEl>
                                        <p:attrNameLst>
                                          <p:attrName>style.visibility</p:attrName>
                                        </p:attrNameLst>
                                      </p:cBhvr>
                                      <p:to>
                                        <p:strVal val="visible"/>
                                      </p:to>
                                    </p:set>
                                    <p:animEffect transition="in" filter="fade">
                                      <p:cBhvr>
                                        <p:cTn id="12" dur="2000"/>
                                        <p:tgtEl>
                                          <p:spTgt spid="444"/>
                                        </p:tgtEl>
                                      </p:cBhvr>
                                    </p:animEffect>
                                  </p:childTnLst>
                                </p:cTn>
                              </p:par>
                            </p:childTnLst>
                          </p:cTn>
                        </p:par>
                        <p:par>
                          <p:cTn id="13" fill="hold">
                            <p:stCondLst>
                              <p:cond delay="3000"/>
                            </p:stCondLst>
                            <p:childTnLst>
                              <p:par>
                                <p:cTn id="14" presetID="1" presetClass="entr" presetSubtype="0" fill="hold" nodeType="afterEffect">
                                  <p:stCondLst>
                                    <p:cond delay="0"/>
                                  </p:stCondLst>
                                  <p:childTnLst>
                                    <p:set>
                                      <p:cBhvr>
                                        <p:cTn id="15" dur="1" fill="hold">
                                          <p:stCondLst>
                                            <p:cond delay="0"/>
                                          </p:stCondLst>
                                        </p:cTn>
                                        <p:tgtEl>
                                          <p:spTgt spid="454"/>
                                        </p:tgtEl>
                                        <p:attrNameLst>
                                          <p:attrName>style.visibility</p:attrName>
                                        </p:attrNameLst>
                                      </p:cBhvr>
                                      <p:to>
                                        <p:strVal val="visible"/>
                                      </p:to>
                                    </p:set>
                                  </p:childTnLst>
                                </p:cTn>
                              </p:par>
                            </p:childTnLst>
                          </p:cTn>
                        </p:par>
                        <p:par>
                          <p:cTn id="16" fill="hold">
                            <p:stCondLst>
                              <p:cond delay="3001"/>
                            </p:stCondLst>
                            <p:childTnLst>
                              <p:par>
                                <p:cTn id="17" presetID="10" presetClass="entr" presetSubtype="0" fill="hold" nodeType="afterEffect">
                                  <p:stCondLst>
                                    <p:cond delay="0"/>
                                  </p:stCondLst>
                                  <p:childTnLst>
                                    <p:set>
                                      <p:cBhvr>
                                        <p:cTn id="18" dur="1" fill="hold">
                                          <p:stCondLst>
                                            <p:cond delay="0"/>
                                          </p:stCondLst>
                                        </p:cTn>
                                        <p:tgtEl>
                                          <p:spTgt spid="449"/>
                                        </p:tgtEl>
                                        <p:attrNameLst>
                                          <p:attrName>style.visibility</p:attrName>
                                        </p:attrNameLst>
                                      </p:cBhvr>
                                      <p:to>
                                        <p:strVal val="visible"/>
                                      </p:to>
                                    </p:set>
                                    <p:animEffect transition="in" filter="fade">
                                      <p:cBhvr>
                                        <p:cTn id="19" dur="1000"/>
                                        <p:tgtEl>
                                          <p:spTgt spid="449"/>
                                        </p:tgtEl>
                                      </p:cBhvr>
                                    </p:animEffect>
                                  </p:childTnLst>
                                </p:cTn>
                              </p:par>
                            </p:childTnLst>
                          </p:cTn>
                        </p:par>
                        <p:par>
                          <p:cTn id="20" fill="hold">
                            <p:stCondLst>
                              <p:cond delay="4001"/>
                            </p:stCondLst>
                            <p:childTnLst>
                              <p:par>
                                <p:cTn id="21" presetID="10" presetClass="entr" presetSubtype="0" fill="hold" nodeType="afterEffect">
                                  <p:stCondLst>
                                    <p:cond delay="0"/>
                                  </p:stCondLst>
                                  <p:childTnLst>
                                    <p:set>
                                      <p:cBhvr>
                                        <p:cTn id="22" dur="1" fill="hold">
                                          <p:stCondLst>
                                            <p:cond delay="0"/>
                                          </p:stCondLst>
                                        </p:cTn>
                                        <p:tgtEl>
                                          <p:spTgt spid="447"/>
                                        </p:tgtEl>
                                        <p:attrNameLst>
                                          <p:attrName>style.visibility</p:attrName>
                                        </p:attrNameLst>
                                      </p:cBhvr>
                                      <p:to>
                                        <p:strVal val="visible"/>
                                      </p:to>
                                    </p:set>
                                    <p:animEffect transition="in" filter="fade">
                                      <p:cBhvr>
                                        <p:cTn id="23" dur="1000"/>
                                        <p:tgtEl>
                                          <p:spTgt spid="447"/>
                                        </p:tgtEl>
                                      </p:cBhvr>
                                    </p:animEffect>
                                  </p:childTnLst>
                                </p:cTn>
                              </p:par>
                            </p:childTnLst>
                          </p:cTn>
                        </p:par>
                        <p:par>
                          <p:cTn id="24" fill="hold">
                            <p:stCondLst>
                              <p:cond delay="5001"/>
                            </p:stCondLst>
                            <p:childTnLst>
                              <p:par>
                                <p:cTn id="25" presetID="1" presetClass="entr" presetSubtype="0" fill="hold" nodeType="afterEffect">
                                  <p:stCondLst>
                                    <p:cond delay="0"/>
                                  </p:stCondLst>
                                  <p:childTnLst>
                                    <p:set>
                                      <p:cBhvr>
                                        <p:cTn id="26" dur="1" fill="hold">
                                          <p:stCondLst>
                                            <p:cond delay="0"/>
                                          </p:stCondLst>
                                        </p:cTn>
                                        <p:tgtEl>
                                          <p:spTgt spid="450"/>
                                        </p:tgtEl>
                                        <p:attrNameLst>
                                          <p:attrName>style.visibility</p:attrName>
                                        </p:attrNameLst>
                                      </p:cBhvr>
                                      <p:to>
                                        <p:strVal val="visible"/>
                                      </p:to>
                                    </p:set>
                                  </p:childTnLst>
                                </p:cTn>
                              </p:par>
                            </p:childTnLst>
                          </p:cTn>
                        </p:par>
                        <p:par>
                          <p:cTn id="27" fill="hold">
                            <p:stCondLst>
                              <p:cond delay="5002"/>
                            </p:stCondLst>
                            <p:childTnLst>
                              <p:par>
                                <p:cTn id="28" presetID="10" presetClass="entr" presetSubtype="0" fill="hold" nodeType="afterEffect">
                                  <p:stCondLst>
                                    <p:cond delay="0"/>
                                  </p:stCondLst>
                                  <p:childTnLst>
                                    <p:set>
                                      <p:cBhvr>
                                        <p:cTn id="29" dur="1" fill="hold">
                                          <p:stCondLst>
                                            <p:cond delay="0"/>
                                          </p:stCondLst>
                                        </p:cTn>
                                        <p:tgtEl>
                                          <p:spTgt spid="453"/>
                                        </p:tgtEl>
                                        <p:attrNameLst>
                                          <p:attrName>style.visibility</p:attrName>
                                        </p:attrNameLst>
                                      </p:cBhvr>
                                      <p:to>
                                        <p:strVal val="visible"/>
                                      </p:to>
                                    </p:set>
                                    <p:animEffect transition="in" filter="fade">
                                      <p:cBhvr>
                                        <p:cTn id="30" dur="2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grpSp>
        <p:nvGrpSpPr>
          <p:cNvPr id="463" name="Google Shape;463;p26"/>
          <p:cNvGrpSpPr/>
          <p:nvPr/>
        </p:nvGrpSpPr>
        <p:grpSpPr>
          <a:xfrm>
            <a:off x="685800" y="1676400"/>
            <a:ext cx="3124200" cy="3886200"/>
            <a:chOff x="5181600" y="1676400"/>
            <a:chExt cx="3124200" cy="3886200"/>
          </a:xfrm>
        </p:grpSpPr>
        <p:sp>
          <p:nvSpPr>
            <p:cNvPr id="464" name="Google Shape;464;p26"/>
            <p:cNvSpPr/>
            <p:nvPr/>
          </p:nvSpPr>
          <p:spPr>
            <a:xfrm>
              <a:off x="5181600" y="1676400"/>
              <a:ext cx="3124200" cy="38862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465" name="Google Shape;465;p26"/>
            <p:cNvPicPr preferRelativeResize="0"/>
            <p:nvPr/>
          </p:nvPicPr>
          <p:blipFill rotWithShape="1">
            <a:blip r:embed="rId3">
              <a:alphaModFix/>
            </a:blip>
            <a:srcRect/>
            <a:stretch/>
          </p:blipFill>
          <p:spPr>
            <a:xfrm>
              <a:off x="5334000" y="1828800"/>
              <a:ext cx="2819400" cy="3624978"/>
            </a:xfrm>
            <a:prstGeom prst="rect">
              <a:avLst/>
            </a:prstGeom>
            <a:noFill/>
            <a:ln>
              <a:noFill/>
            </a:ln>
          </p:spPr>
        </p:pic>
      </p:grpSp>
      <p:sp>
        <p:nvSpPr>
          <p:cNvPr id="466" name="Google Shape;466;p26"/>
          <p:cNvSpPr txBox="1">
            <a:spLocks noGrp="1"/>
          </p:cNvSpPr>
          <p:nvPr>
            <p:ph type="body" idx="4294967295"/>
          </p:nvPr>
        </p:nvSpPr>
        <p:spPr>
          <a:xfrm>
            <a:off x="4343400" y="1676400"/>
            <a:ext cx="4191000" cy="2209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en-US" sz="2400">
                <a:latin typeface="Calibri"/>
                <a:ea typeface="Calibri"/>
                <a:cs typeface="Calibri"/>
                <a:sym typeface="Calibri"/>
              </a:rPr>
              <a:t>Does the design, material and construction of the guard create a hazard?</a:t>
            </a:r>
            <a:br>
              <a:rPr lang="en-US" sz="2400">
                <a:latin typeface="Calibri"/>
                <a:ea typeface="Calibri"/>
                <a:cs typeface="Calibri"/>
                <a:sym typeface="Calibri"/>
              </a:rPr>
            </a:br>
            <a:endParaRPr sz="2800"/>
          </a:p>
          <a:p>
            <a:pPr marL="0" lvl="0" indent="0" algn="l" rtl="0">
              <a:lnSpc>
                <a:spcPct val="100000"/>
              </a:lnSpc>
              <a:spcBef>
                <a:spcPts val="480"/>
              </a:spcBef>
              <a:spcAft>
                <a:spcPts val="0"/>
              </a:spcAft>
              <a:buClr>
                <a:srgbClr val="FF9333"/>
              </a:buClr>
              <a:buSzPts val="2400"/>
              <a:buNone/>
            </a:pPr>
            <a:r>
              <a:rPr lang="en-US" sz="2400" b="1" cap="none">
                <a:solidFill>
                  <a:srgbClr val="FF9333"/>
                </a:solidFill>
              </a:rPr>
              <a:t>IS IT FREE OF:     </a:t>
            </a:r>
            <a:endParaRPr/>
          </a:p>
        </p:txBody>
      </p:sp>
      <p:sp>
        <p:nvSpPr>
          <p:cNvPr id="467" name="Google Shape;467;p26"/>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DOES YOUR GUARD CREATE A HAZARD?</a:t>
            </a:r>
            <a:endParaRPr sz="2400" b="0" i="0" u="none" strike="noStrike" cap="none">
              <a:solidFill>
                <a:srgbClr val="FF9333"/>
              </a:solidFill>
              <a:latin typeface="Arial"/>
              <a:ea typeface="Arial"/>
              <a:cs typeface="Arial"/>
              <a:sym typeface="Arial"/>
            </a:endParaRPr>
          </a:p>
        </p:txBody>
      </p:sp>
      <p:grpSp>
        <p:nvGrpSpPr>
          <p:cNvPr id="468" name="Google Shape;468;p26"/>
          <p:cNvGrpSpPr/>
          <p:nvPr/>
        </p:nvGrpSpPr>
        <p:grpSpPr>
          <a:xfrm>
            <a:off x="4495800" y="3729335"/>
            <a:ext cx="3352800" cy="461665"/>
            <a:chOff x="609600" y="3729335"/>
            <a:chExt cx="3352800" cy="461665"/>
          </a:xfrm>
        </p:grpSpPr>
        <p:pic>
          <p:nvPicPr>
            <p:cNvPr id="469" name="Google Shape;469;p26"/>
            <p:cNvPicPr preferRelativeResize="0"/>
            <p:nvPr/>
          </p:nvPicPr>
          <p:blipFill rotWithShape="1">
            <a:blip r:embed="rId4">
              <a:alphaModFix/>
            </a:blip>
            <a:srcRect/>
            <a:stretch/>
          </p:blipFill>
          <p:spPr>
            <a:xfrm rot="10800000" flipH="1">
              <a:off x="609600" y="3886200"/>
              <a:ext cx="163286" cy="228600"/>
            </a:xfrm>
            <a:prstGeom prst="rect">
              <a:avLst/>
            </a:prstGeom>
            <a:noFill/>
            <a:ln>
              <a:noFill/>
            </a:ln>
          </p:spPr>
        </p:pic>
        <p:sp>
          <p:nvSpPr>
            <p:cNvPr id="470" name="Google Shape;470;p26"/>
            <p:cNvSpPr txBox="1"/>
            <p:nvPr/>
          </p:nvSpPr>
          <p:spPr>
            <a:xfrm>
              <a:off x="838200" y="3729335"/>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Burrs</a:t>
              </a:r>
              <a:endParaRPr sz="1400" b="0" i="0" u="none" strike="noStrike" cap="none">
                <a:solidFill>
                  <a:srgbClr val="000000"/>
                </a:solidFill>
                <a:latin typeface="Arial"/>
                <a:ea typeface="Arial"/>
                <a:cs typeface="Arial"/>
                <a:sym typeface="Arial"/>
              </a:endParaRPr>
            </a:p>
          </p:txBody>
        </p:sp>
      </p:grpSp>
      <p:cxnSp>
        <p:nvCxnSpPr>
          <p:cNvPr id="471" name="Google Shape;471;p26"/>
          <p:cNvCxnSpPr/>
          <p:nvPr/>
        </p:nvCxnSpPr>
        <p:spPr>
          <a:xfrm>
            <a:off x="4419600" y="4268788"/>
            <a:ext cx="3962400" cy="1588"/>
          </a:xfrm>
          <a:prstGeom prst="straightConnector1">
            <a:avLst/>
          </a:prstGeom>
          <a:noFill/>
          <a:ln w="9525" cap="flat" cmpd="sng">
            <a:solidFill>
              <a:srgbClr val="595959"/>
            </a:solidFill>
            <a:prstDash val="solid"/>
            <a:round/>
            <a:headEnd type="none" w="sm" len="sm"/>
            <a:tailEnd type="none" w="sm" len="sm"/>
          </a:ln>
        </p:spPr>
      </p:cxnSp>
      <p:grpSp>
        <p:nvGrpSpPr>
          <p:cNvPr id="472" name="Google Shape;472;p26"/>
          <p:cNvGrpSpPr/>
          <p:nvPr/>
        </p:nvGrpSpPr>
        <p:grpSpPr>
          <a:xfrm>
            <a:off x="4495800" y="4413547"/>
            <a:ext cx="3352800" cy="461665"/>
            <a:chOff x="609600" y="4413547"/>
            <a:chExt cx="3352800" cy="461665"/>
          </a:xfrm>
        </p:grpSpPr>
        <p:pic>
          <p:nvPicPr>
            <p:cNvPr id="473" name="Google Shape;473;p26"/>
            <p:cNvPicPr preferRelativeResize="0"/>
            <p:nvPr/>
          </p:nvPicPr>
          <p:blipFill rotWithShape="1">
            <a:blip r:embed="rId4">
              <a:alphaModFix/>
            </a:blip>
            <a:srcRect/>
            <a:stretch/>
          </p:blipFill>
          <p:spPr>
            <a:xfrm rot="10800000" flipH="1">
              <a:off x="609600" y="4570412"/>
              <a:ext cx="163286" cy="228600"/>
            </a:xfrm>
            <a:prstGeom prst="rect">
              <a:avLst/>
            </a:prstGeom>
            <a:noFill/>
            <a:ln>
              <a:noFill/>
            </a:ln>
          </p:spPr>
        </p:pic>
        <p:sp>
          <p:nvSpPr>
            <p:cNvPr id="474" name="Google Shape;474;p26"/>
            <p:cNvSpPr txBox="1"/>
            <p:nvPr/>
          </p:nvSpPr>
          <p:spPr>
            <a:xfrm>
              <a:off x="838200" y="4413547"/>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Sharp Edges</a:t>
              </a:r>
              <a:endParaRPr sz="1400" b="0" i="0" u="none" strike="noStrike" cap="none">
                <a:solidFill>
                  <a:srgbClr val="000000"/>
                </a:solidFill>
                <a:latin typeface="Arial"/>
                <a:ea typeface="Arial"/>
                <a:cs typeface="Arial"/>
                <a:sym typeface="Arial"/>
              </a:endParaRPr>
            </a:p>
          </p:txBody>
        </p:sp>
      </p:grpSp>
      <p:cxnSp>
        <p:nvCxnSpPr>
          <p:cNvPr id="475" name="Google Shape;475;p26"/>
          <p:cNvCxnSpPr/>
          <p:nvPr/>
        </p:nvCxnSpPr>
        <p:spPr>
          <a:xfrm>
            <a:off x="4419600" y="4953000"/>
            <a:ext cx="3962400" cy="1588"/>
          </a:xfrm>
          <a:prstGeom prst="straightConnector1">
            <a:avLst/>
          </a:prstGeom>
          <a:noFill/>
          <a:ln w="9525" cap="flat" cmpd="sng">
            <a:solidFill>
              <a:srgbClr val="595959"/>
            </a:solidFill>
            <a:prstDash val="solid"/>
            <a:round/>
            <a:headEnd type="none" w="sm" len="sm"/>
            <a:tailEnd type="none" w="sm" len="sm"/>
          </a:ln>
        </p:spPr>
      </p:cxnSp>
      <p:grpSp>
        <p:nvGrpSpPr>
          <p:cNvPr id="476" name="Google Shape;476;p26"/>
          <p:cNvGrpSpPr/>
          <p:nvPr/>
        </p:nvGrpSpPr>
        <p:grpSpPr>
          <a:xfrm>
            <a:off x="4495800" y="5099347"/>
            <a:ext cx="3352800" cy="461665"/>
            <a:chOff x="609600" y="5099347"/>
            <a:chExt cx="3352800" cy="461665"/>
          </a:xfrm>
        </p:grpSpPr>
        <p:pic>
          <p:nvPicPr>
            <p:cNvPr id="477" name="Google Shape;477;p26"/>
            <p:cNvPicPr preferRelativeResize="0"/>
            <p:nvPr/>
          </p:nvPicPr>
          <p:blipFill rotWithShape="1">
            <a:blip r:embed="rId4">
              <a:alphaModFix/>
            </a:blip>
            <a:srcRect/>
            <a:stretch/>
          </p:blipFill>
          <p:spPr>
            <a:xfrm rot="10800000" flipH="1">
              <a:off x="609600" y="5256212"/>
              <a:ext cx="163286" cy="228600"/>
            </a:xfrm>
            <a:prstGeom prst="rect">
              <a:avLst/>
            </a:prstGeom>
            <a:noFill/>
            <a:ln>
              <a:noFill/>
            </a:ln>
          </p:spPr>
        </p:pic>
        <p:sp>
          <p:nvSpPr>
            <p:cNvPr id="478" name="Google Shape;478;p26"/>
            <p:cNvSpPr txBox="1"/>
            <p:nvPr/>
          </p:nvSpPr>
          <p:spPr>
            <a:xfrm>
              <a:off x="838200" y="5099347"/>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Pinch Points</a:t>
              </a:r>
              <a:endParaRPr sz="1400" b="0" i="0" u="none" strike="noStrike" cap="none">
                <a:solidFill>
                  <a:srgbClr val="000000"/>
                </a:solidFill>
                <a:latin typeface="Arial"/>
                <a:ea typeface="Arial"/>
                <a:cs typeface="Arial"/>
                <a:sym typeface="Arial"/>
              </a:endParaRPr>
            </a:p>
          </p:txBody>
        </p:sp>
      </p:grpSp>
      <p:sp>
        <p:nvSpPr>
          <p:cNvPr id="479" name="Google Shape;479;p2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480" name="Google Shape;480;p26"/>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67"/>
                                        </p:tgtEl>
                                        <p:attrNameLst>
                                          <p:attrName>style.visibility</p:attrName>
                                        </p:attrNameLst>
                                      </p:cBhvr>
                                      <p:to>
                                        <p:strVal val="visible"/>
                                      </p:to>
                                    </p:set>
                                    <p:anim calcmode="lin" valueType="num">
                                      <p:cBhvr additive="base">
                                        <p:cTn id="7" dur="1000"/>
                                        <p:tgtEl>
                                          <p:spTgt spid="467"/>
                                        </p:tgtEl>
                                        <p:attrNameLst>
                                          <p:attrName>ppt_w</p:attrName>
                                        </p:attrNameLst>
                                      </p:cBhvr>
                                      <p:tavLst>
                                        <p:tav tm="0">
                                          <p:val>
                                            <p:strVal val="0"/>
                                          </p:val>
                                        </p:tav>
                                        <p:tav tm="100000">
                                          <p:val>
                                            <p:strVal val="#ppt_w"/>
                                          </p:val>
                                        </p:tav>
                                      </p:tavLst>
                                    </p:anim>
                                    <p:anim calcmode="lin" valueType="num">
                                      <p:cBhvr additive="base">
                                        <p:cTn id="8" dur="1000"/>
                                        <p:tgtEl>
                                          <p:spTgt spid="467"/>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63"/>
                                        </p:tgtEl>
                                        <p:attrNameLst>
                                          <p:attrName>style.visibility</p:attrName>
                                        </p:attrNameLst>
                                      </p:cBhvr>
                                      <p:to>
                                        <p:strVal val="visible"/>
                                      </p:to>
                                    </p:set>
                                    <p:animEffect transition="in" filter="fade">
                                      <p:cBhvr>
                                        <p:cTn id="12" dur="2000"/>
                                        <p:tgtEl>
                                          <p:spTgt spid="463"/>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466">
                                            <p:txEl>
                                              <p:pRg st="0" end="0"/>
                                            </p:txEl>
                                          </p:spTgt>
                                        </p:tgtEl>
                                        <p:attrNameLst>
                                          <p:attrName>style.visibility</p:attrName>
                                        </p:attrNameLst>
                                      </p:cBhvr>
                                      <p:to>
                                        <p:strVal val="visible"/>
                                      </p:to>
                                    </p:set>
                                    <p:animEffect transition="in" filter="fade">
                                      <p:cBhvr>
                                        <p:cTn id="16" dur="1000"/>
                                        <p:tgtEl>
                                          <p:spTgt spid="466">
                                            <p:txEl>
                                              <p:pRg st="0" end="0"/>
                                            </p:txEl>
                                          </p:spTgt>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466">
                                            <p:txEl>
                                              <p:pRg st="1" end="1"/>
                                            </p:txEl>
                                          </p:spTgt>
                                        </p:tgtEl>
                                        <p:attrNameLst>
                                          <p:attrName>style.visibility</p:attrName>
                                        </p:attrNameLst>
                                      </p:cBhvr>
                                      <p:to>
                                        <p:strVal val="visible"/>
                                      </p:to>
                                    </p:set>
                                    <p:animEffect transition="in" filter="fade">
                                      <p:cBhvr>
                                        <p:cTn id="20" dur="1000"/>
                                        <p:tgtEl>
                                          <p:spTgt spid="466">
                                            <p:txEl>
                                              <p:pRg st="1" end="1"/>
                                            </p:txEl>
                                          </p:spTgt>
                                        </p:tgtEl>
                                      </p:cBhvr>
                                    </p:animEffect>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468"/>
                                        </p:tgtEl>
                                        <p:attrNameLst>
                                          <p:attrName>style.visibility</p:attrName>
                                        </p:attrNameLst>
                                      </p:cBhvr>
                                      <p:to>
                                        <p:strVal val="visible"/>
                                      </p:to>
                                    </p:set>
                                    <p:animEffect transition="in" filter="fade">
                                      <p:cBhvr>
                                        <p:cTn id="24" dur="1000"/>
                                        <p:tgtEl>
                                          <p:spTgt spid="468"/>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471"/>
                                        </p:tgtEl>
                                        <p:attrNameLst>
                                          <p:attrName>style.visibility</p:attrName>
                                        </p:attrNameLst>
                                      </p:cBhvr>
                                      <p:to>
                                        <p:strVal val="visible"/>
                                      </p:to>
                                    </p:set>
                                    <p:animEffect transition="in" filter="fade">
                                      <p:cBhvr>
                                        <p:cTn id="28" dur="1000"/>
                                        <p:tgtEl>
                                          <p:spTgt spid="471"/>
                                        </p:tgtEl>
                                      </p:cBhvr>
                                    </p:animEffect>
                                  </p:childTnLst>
                                </p:cTn>
                              </p:par>
                            </p:childTnLst>
                          </p:cTn>
                        </p:par>
                        <p:par>
                          <p:cTn id="29" fill="hold">
                            <p:stCondLst>
                              <p:cond delay="7000"/>
                            </p:stCondLst>
                            <p:childTnLst>
                              <p:par>
                                <p:cTn id="30" presetID="10" presetClass="entr" presetSubtype="0" fill="hold" nodeType="afterEffect">
                                  <p:stCondLst>
                                    <p:cond delay="0"/>
                                  </p:stCondLst>
                                  <p:childTnLst>
                                    <p:set>
                                      <p:cBhvr>
                                        <p:cTn id="31" dur="1" fill="hold">
                                          <p:stCondLst>
                                            <p:cond delay="0"/>
                                          </p:stCondLst>
                                        </p:cTn>
                                        <p:tgtEl>
                                          <p:spTgt spid="472"/>
                                        </p:tgtEl>
                                        <p:attrNameLst>
                                          <p:attrName>style.visibility</p:attrName>
                                        </p:attrNameLst>
                                      </p:cBhvr>
                                      <p:to>
                                        <p:strVal val="visible"/>
                                      </p:to>
                                    </p:set>
                                    <p:animEffect transition="in" filter="fade">
                                      <p:cBhvr>
                                        <p:cTn id="32" dur="1000"/>
                                        <p:tgtEl>
                                          <p:spTgt spid="472"/>
                                        </p:tgtEl>
                                      </p:cBhvr>
                                    </p:animEffect>
                                  </p:childTnLst>
                                </p:cTn>
                              </p:par>
                            </p:childTnLst>
                          </p:cTn>
                        </p:par>
                        <p:par>
                          <p:cTn id="33" fill="hold">
                            <p:stCondLst>
                              <p:cond delay="8000"/>
                            </p:stCondLst>
                            <p:childTnLst>
                              <p:par>
                                <p:cTn id="34" presetID="10" presetClass="entr" presetSubtype="0" fill="hold" nodeType="afterEffect">
                                  <p:stCondLst>
                                    <p:cond delay="0"/>
                                  </p:stCondLst>
                                  <p:childTnLst>
                                    <p:set>
                                      <p:cBhvr>
                                        <p:cTn id="35" dur="1" fill="hold">
                                          <p:stCondLst>
                                            <p:cond delay="0"/>
                                          </p:stCondLst>
                                        </p:cTn>
                                        <p:tgtEl>
                                          <p:spTgt spid="475"/>
                                        </p:tgtEl>
                                        <p:attrNameLst>
                                          <p:attrName>style.visibility</p:attrName>
                                        </p:attrNameLst>
                                      </p:cBhvr>
                                      <p:to>
                                        <p:strVal val="visible"/>
                                      </p:to>
                                    </p:set>
                                    <p:animEffect transition="in" filter="fade">
                                      <p:cBhvr>
                                        <p:cTn id="36" dur="1000"/>
                                        <p:tgtEl>
                                          <p:spTgt spid="475"/>
                                        </p:tgtEl>
                                      </p:cBhvr>
                                    </p:animEffect>
                                  </p:childTnLst>
                                </p:cTn>
                              </p:par>
                            </p:childTnLst>
                          </p:cTn>
                        </p:par>
                        <p:par>
                          <p:cTn id="37" fill="hold">
                            <p:stCondLst>
                              <p:cond delay="9000"/>
                            </p:stCondLst>
                            <p:childTnLst>
                              <p:par>
                                <p:cTn id="38" presetID="10" presetClass="entr" presetSubtype="0" fill="hold" nodeType="afterEffect">
                                  <p:stCondLst>
                                    <p:cond delay="0"/>
                                  </p:stCondLst>
                                  <p:childTnLst>
                                    <p:set>
                                      <p:cBhvr>
                                        <p:cTn id="39" dur="1" fill="hold">
                                          <p:stCondLst>
                                            <p:cond delay="0"/>
                                          </p:stCondLst>
                                        </p:cTn>
                                        <p:tgtEl>
                                          <p:spTgt spid="476"/>
                                        </p:tgtEl>
                                        <p:attrNameLst>
                                          <p:attrName>style.visibility</p:attrName>
                                        </p:attrNameLst>
                                      </p:cBhvr>
                                      <p:to>
                                        <p:strVal val="visible"/>
                                      </p:to>
                                    </p:set>
                                    <p:animEffect transition="in" filter="fade">
                                      <p:cBhvr>
                                        <p:cTn id="40" dur="10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7"/>
          <p:cNvSpPr txBox="1"/>
          <p:nvPr/>
        </p:nvSpPr>
        <p:spPr>
          <a:xfrm>
            <a:off x="762000" y="1066800"/>
            <a:ext cx="7924800" cy="61863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Use the following checklist to assess your equipment hazards and prioritize your action plans.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1" u="none" strike="noStrike" cap="none">
                <a:solidFill>
                  <a:schemeClr val="dk1"/>
                </a:solidFill>
                <a:latin typeface="Calibri"/>
                <a:ea typeface="Calibri"/>
                <a:cs typeface="Calibri"/>
                <a:sym typeface="Calibri"/>
              </a:rPr>
              <a:t>For each zone listed, assess your risk rating using the following guidelines: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FF8000"/>
                </a:solidFill>
                <a:latin typeface="Calibri"/>
                <a:ea typeface="Calibri"/>
                <a:cs typeface="Calibri"/>
                <a:sym typeface="Calibri"/>
              </a:rPr>
              <a:t>A =</a:t>
            </a:r>
            <a:r>
              <a:rPr lang="en-US" sz="1700" b="0" i="0" u="none" strike="noStrike" cap="none">
                <a:solidFill>
                  <a:schemeClr val="dk1"/>
                </a:solidFill>
                <a:latin typeface="Calibri"/>
                <a:ea typeface="Calibri"/>
                <a:cs typeface="Calibri"/>
                <a:sym typeface="Calibri"/>
              </a:rPr>
              <a:t> Area is unguarded, hazardous conditions exist and guarding is required for compliance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FF8000"/>
                </a:solidFill>
                <a:latin typeface="Calibri"/>
                <a:ea typeface="Calibri"/>
                <a:cs typeface="Calibri"/>
                <a:sym typeface="Calibri"/>
              </a:rPr>
              <a:t>B =</a:t>
            </a:r>
            <a:r>
              <a:rPr lang="en-US" sz="1700" b="0" i="0" u="none" strike="noStrike" cap="none">
                <a:solidFill>
                  <a:schemeClr val="dk1"/>
                </a:solidFill>
                <a:latin typeface="Calibri"/>
                <a:ea typeface="Calibri"/>
                <a:cs typeface="Calibri"/>
                <a:sym typeface="Calibri"/>
              </a:rPr>
              <a:t> Area that requires frequent maintenance or clean out and guarding needs upgrading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FF8000"/>
                </a:solidFill>
                <a:latin typeface="Calibri"/>
                <a:ea typeface="Calibri"/>
                <a:cs typeface="Calibri"/>
                <a:sym typeface="Calibri"/>
              </a:rPr>
              <a:t>C =</a:t>
            </a:r>
            <a:r>
              <a:rPr lang="en-US" sz="1700" b="0" i="0" u="none" strike="noStrike" cap="none">
                <a:solidFill>
                  <a:schemeClr val="dk1"/>
                </a:solidFill>
                <a:latin typeface="Calibri"/>
                <a:ea typeface="Calibri"/>
                <a:cs typeface="Calibri"/>
                <a:sym typeface="Calibri"/>
              </a:rPr>
              <a:t> Guarding exists but should be improved for compliance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FF8000"/>
                </a:solidFill>
                <a:latin typeface="Calibri"/>
                <a:ea typeface="Calibri"/>
                <a:cs typeface="Calibri"/>
                <a:sym typeface="Calibri"/>
              </a:rPr>
              <a:t>D =</a:t>
            </a:r>
            <a:r>
              <a:rPr lang="en-US" sz="1700" b="0" i="0" u="none" strike="noStrike" cap="none">
                <a:solidFill>
                  <a:schemeClr val="dk1"/>
                </a:solidFill>
                <a:latin typeface="Calibri"/>
                <a:ea typeface="Calibri"/>
                <a:cs typeface="Calibri"/>
                <a:sym typeface="Calibri"/>
              </a:rPr>
              <a:t> Not applicable or no hazards exist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Zones that were identified with an </a:t>
            </a:r>
            <a:r>
              <a:rPr lang="en-US" sz="1700" b="0" i="0" u="none" strike="noStrike" cap="none">
                <a:solidFill>
                  <a:srgbClr val="FF8000"/>
                </a:solidFill>
                <a:latin typeface="Calibri"/>
                <a:ea typeface="Calibri"/>
                <a:cs typeface="Calibri"/>
                <a:sym typeface="Calibri"/>
              </a:rPr>
              <a:t>“A or B” </a:t>
            </a:r>
            <a:r>
              <a:rPr lang="en-US" sz="1700" b="0" i="0" u="none" strike="noStrike" cap="none">
                <a:solidFill>
                  <a:schemeClr val="dk1"/>
                </a:solidFill>
                <a:latin typeface="Calibri"/>
                <a:ea typeface="Calibri"/>
                <a:cs typeface="Calibri"/>
                <a:sym typeface="Calibri"/>
              </a:rPr>
              <a:t>risk rating, present imminent danger to workers in the area and need to be addressed immediately.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Zones that have a </a:t>
            </a:r>
            <a:r>
              <a:rPr lang="en-US" sz="1700" b="0" i="0" u="none" strike="noStrike" cap="none">
                <a:solidFill>
                  <a:srgbClr val="FF8000"/>
                </a:solidFill>
                <a:latin typeface="Calibri"/>
                <a:ea typeface="Calibri"/>
                <a:cs typeface="Calibri"/>
                <a:sym typeface="Calibri"/>
              </a:rPr>
              <a:t>“C”</a:t>
            </a:r>
            <a:r>
              <a:rPr lang="en-US" sz="1700" b="0" i="0" u="none" strike="noStrike" cap="none">
                <a:solidFill>
                  <a:schemeClr val="dk1"/>
                </a:solidFill>
                <a:latin typeface="Calibri"/>
                <a:ea typeface="Calibri"/>
                <a:cs typeface="Calibri"/>
                <a:sym typeface="Calibri"/>
              </a:rPr>
              <a:t> risk rating should be reviewed with your Supervisors, Workers and your Joint Health &amp; Safety Committee to determine what improvements are required and establish a reasonable time frame for completion.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27"/>
          <p:cNvSpPr txBox="1"/>
          <p:nvPr/>
        </p:nvSpPr>
        <p:spPr>
          <a:xfrm>
            <a:off x="228600" y="304800"/>
            <a:ext cx="86106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ASSESS YOUR EQUIPMENT FOR HAZARD RISKS</a:t>
            </a:r>
            <a:endParaRPr sz="2400" b="1" i="0" u="none" strike="noStrike" cap="none">
              <a:solidFill>
                <a:schemeClr val="lt1"/>
              </a:solidFill>
              <a:latin typeface="Arial"/>
              <a:ea typeface="Arial"/>
              <a:cs typeface="Arial"/>
              <a:sym typeface="Arial"/>
            </a:endParaRPr>
          </a:p>
        </p:txBody>
      </p:sp>
      <p:pic>
        <p:nvPicPr>
          <p:cNvPr id="488" name="Google Shape;488;p27"/>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9" name="Google Shape;509;p28"/>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SAFETY GAUGE</a:t>
            </a:r>
            <a:endParaRPr sz="2400" b="0" i="0" u="none" strike="noStrike" cap="none">
              <a:solidFill>
                <a:srgbClr val="FF9333"/>
              </a:solidFill>
              <a:latin typeface="Arial"/>
              <a:ea typeface="Arial"/>
              <a:cs typeface="Arial"/>
              <a:sym typeface="Arial"/>
            </a:endParaRPr>
          </a:p>
        </p:txBody>
      </p:sp>
      <p:sp>
        <p:nvSpPr>
          <p:cNvPr id="512" name="Google Shape;512;p28"/>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513" name="Google Shape;513;p28"/>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
        <p:nvSpPr>
          <p:cNvPr id="2" name="Google Shape;234;p15">
            <a:extLst>
              <a:ext uri="{FF2B5EF4-FFF2-40B4-BE49-F238E27FC236}">
                <a16:creationId xmlns:a16="http://schemas.microsoft.com/office/drawing/2014/main" id="{C445E594-E49E-717C-D164-B1D99B5C6175}"/>
              </a:ext>
            </a:extLst>
          </p:cNvPr>
          <p:cNvSpPr/>
          <p:nvPr/>
        </p:nvSpPr>
        <p:spPr>
          <a:xfrm>
            <a:off x="362948" y="5190691"/>
            <a:ext cx="8610600" cy="9841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800"/>
              <a:buFont typeface="Noto Sans Symbols"/>
              <a:buNone/>
            </a:pPr>
            <a:r>
              <a:rPr lang="en-CA" sz="1800" dirty="0">
                <a:latin typeface="Calibri" panose="020F0502020204030204" pitchFamily="34" charset="0"/>
              </a:rPr>
              <a:t>O</a:t>
            </a:r>
            <a:r>
              <a:rPr lang="en-CA" sz="1800" b="0" i="0" u="none" strike="noStrike" baseline="0" dirty="0">
                <a:latin typeface="Calibri" panose="020F0502020204030204" pitchFamily="34" charset="0"/>
              </a:rPr>
              <a:t>pening size and distance requirements are outlined in</a:t>
            </a:r>
          </a:p>
          <a:p>
            <a:pPr marL="0" marR="0" lvl="0" indent="0" algn="ctr" rtl="0">
              <a:lnSpc>
                <a:spcPct val="100000"/>
              </a:lnSpc>
              <a:spcBef>
                <a:spcPts val="0"/>
              </a:spcBef>
              <a:spcAft>
                <a:spcPts val="0"/>
              </a:spcAft>
              <a:buClr>
                <a:schemeClr val="dk1"/>
              </a:buClr>
              <a:buSzPts val="1800"/>
              <a:buFont typeface="Noto Sans Symbols"/>
              <a:buNone/>
            </a:pPr>
            <a:r>
              <a:rPr lang="en-CA" sz="1800" b="0" i="0" u="none" strike="noStrike" baseline="0" dirty="0">
                <a:latin typeface="Calibri" panose="020F0502020204030204" pitchFamily="34" charset="0"/>
              </a:rPr>
              <a:t>ANSI B.11.19-2019, CSA Z432:23 and ISO 13857-2019 Machine Safety and Safe Distance Standards.</a:t>
            </a:r>
          </a:p>
        </p:txBody>
      </p:sp>
      <p:sp>
        <p:nvSpPr>
          <p:cNvPr id="3" name="Google Shape;235;p15">
            <a:extLst>
              <a:ext uri="{FF2B5EF4-FFF2-40B4-BE49-F238E27FC236}">
                <a16:creationId xmlns:a16="http://schemas.microsoft.com/office/drawing/2014/main" id="{CECBCDF2-1CCD-242D-A20B-1E77A25AE73A}"/>
              </a:ext>
            </a:extLst>
          </p:cNvPr>
          <p:cNvSpPr/>
          <p:nvPr/>
        </p:nvSpPr>
        <p:spPr>
          <a:xfrm>
            <a:off x="323850" y="1317577"/>
            <a:ext cx="8458200" cy="55399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Calibri"/>
                <a:ea typeface="Calibri"/>
                <a:cs typeface="Calibri"/>
                <a:sym typeface="Calibri"/>
              </a:rPr>
              <a:t>The Machine Safety Gauge is a helpful tool to verify machine safety guarding compliance and ensures that workers are kept safe around rotating equipment and conveyors. </a:t>
            </a:r>
            <a:endParaRPr sz="14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D31E93B0-D2B3-716C-A616-7A9DA69BF590}"/>
              </a:ext>
            </a:extLst>
          </p:cNvPr>
          <p:cNvPicPr>
            <a:picLocks noChangeAspect="1"/>
          </p:cNvPicPr>
          <p:nvPr/>
        </p:nvPicPr>
        <p:blipFill>
          <a:blip r:embed="rId4"/>
          <a:stretch>
            <a:fillRect/>
          </a:stretch>
        </p:blipFill>
        <p:spPr>
          <a:xfrm>
            <a:off x="1632157" y="1919199"/>
            <a:ext cx="5879686" cy="3223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09"/>
                                        </p:tgtEl>
                                        <p:attrNameLst>
                                          <p:attrName>style.visibility</p:attrName>
                                        </p:attrNameLst>
                                      </p:cBhvr>
                                      <p:to>
                                        <p:strVal val="visible"/>
                                      </p:to>
                                    </p:set>
                                    <p:anim calcmode="lin" valueType="num">
                                      <p:cBhvr additive="base">
                                        <p:cTn id="7" dur="1000"/>
                                        <p:tgtEl>
                                          <p:spTgt spid="509"/>
                                        </p:tgtEl>
                                        <p:attrNameLst>
                                          <p:attrName>ppt_w</p:attrName>
                                        </p:attrNameLst>
                                      </p:cBhvr>
                                      <p:tavLst>
                                        <p:tav tm="0">
                                          <p:val>
                                            <p:strVal val="0"/>
                                          </p:val>
                                        </p:tav>
                                        <p:tav tm="100000">
                                          <p:val>
                                            <p:strVal val="#ppt_w"/>
                                          </p:val>
                                        </p:tav>
                                      </p:tavLst>
                                    </p:anim>
                                    <p:anim calcmode="lin" valueType="num">
                                      <p:cBhvr additive="base">
                                        <p:cTn id="8" dur="1000"/>
                                        <p:tgtEl>
                                          <p:spTgt spid="5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20" name="Google Shape;520;p29"/>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521" name="Google Shape;521;p29"/>
          <p:cNvSpPr txBox="1"/>
          <p:nvPr/>
        </p:nvSpPr>
        <p:spPr>
          <a:xfrm>
            <a:off x="857250" y="228600"/>
            <a:ext cx="73914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DISTANCE FROM POINT OF OPERATION </a:t>
            </a:r>
            <a:endParaRPr sz="2400" b="0" i="0" u="none" strike="noStrike" cap="none">
              <a:solidFill>
                <a:schemeClr val="lt1"/>
              </a:solidFill>
              <a:latin typeface="Arial"/>
              <a:ea typeface="Arial"/>
              <a:cs typeface="Arial"/>
              <a:sym typeface="Arial"/>
            </a:endParaRPr>
          </a:p>
        </p:txBody>
      </p:sp>
      <p:sp>
        <p:nvSpPr>
          <p:cNvPr id="523" name="Google Shape;523;p29"/>
          <p:cNvSpPr txBox="1"/>
          <p:nvPr/>
        </p:nvSpPr>
        <p:spPr>
          <a:xfrm>
            <a:off x="499865" y="5303322"/>
            <a:ext cx="83820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000" b="1" i="0" u="none" strike="noStrike" cap="none" dirty="0">
                <a:solidFill>
                  <a:srgbClr val="FF8000"/>
                </a:solidFill>
                <a:latin typeface="Calibri"/>
                <a:ea typeface="Calibri"/>
                <a:cs typeface="Calibri"/>
                <a:sym typeface="Calibri"/>
              </a:rPr>
              <a:t>Please complete the form on our </a:t>
            </a:r>
            <a:r>
              <a:rPr lang="en-US" sz="2000" b="1" i="0" u="sng" strike="noStrike" cap="none" dirty="0">
                <a:solidFill>
                  <a:srgbClr val="FF8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web site </a:t>
            </a:r>
            <a:r>
              <a:rPr lang="en-US" sz="2000" b="1" i="0" u="none" strike="noStrike" cap="none" dirty="0">
                <a:solidFill>
                  <a:srgbClr val="FF8000"/>
                </a:solidFill>
                <a:latin typeface="Calibri"/>
                <a:ea typeface="Calibri"/>
                <a:cs typeface="Calibri"/>
                <a:sym typeface="Calibri"/>
              </a:rPr>
              <a:t>to receive a free safety gauge</a:t>
            </a:r>
            <a:endParaRPr sz="2000" b="0" i="0" u="none" strike="noStrike" cap="none" dirty="0">
              <a:solidFill>
                <a:schemeClr val="dk1"/>
              </a:solidFill>
              <a:latin typeface="Calibri"/>
              <a:ea typeface="Calibri"/>
              <a:cs typeface="Calibri"/>
              <a:sym typeface="Calibri"/>
            </a:endParaRPr>
          </a:p>
        </p:txBody>
      </p:sp>
      <p:pic>
        <p:nvPicPr>
          <p:cNvPr id="524" name="Google Shape;524;p29"/>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
        <p:nvSpPr>
          <p:cNvPr id="2" name="TextBox 1">
            <a:extLst>
              <a:ext uri="{FF2B5EF4-FFF2-40B4-BE49-F238E27FC236}">
                <a16:creationId xmlns:a16="http://schemas.microsoft.com/office/drawing/2014/main" id="{3568ED30-8BD0-5844-DD53-0B45742EF072}"/>
              </a:ext>
            </a:extLst>
          </p:cNvPr>
          <p:cNvSpPr txBox="1"/>
          <p:nvPr/>
        </p:nvSpPr>
        <p:spPr>
          <a:xfrm>
            <a:off x="600678" y="1290556"/>
            <a:ext cx="8180374" cy="461665"/>
          </a:xfrm>
          <a:prstGeom prst="rect">
            <a:avLst/>
          </a:prstGeom>
          <a:noFill/>
        </p:spPr>
        <p:txBody>
          <a:bodyPr wrap="square">
            <a:spAutoFit/>
          </a:bodyPr>
          <a:lstStyle/>
          <a:p>
            <a:pPr algn="ctr" eaLnBrk="1" fontAlgn="auto" hangingPunct="1">
              <a:spcAft>
                <a:spcPts val="0"/>
              </a:spcAft>
              <a:defRPr/>
            </a:pPr>
            <a:r>
              <a:rPr lang="en-CA" sz="2400" b="1" dirty="0">
                <a:solidFill>
                  <a:srgbClr val="F77E3B"/>
                </a:solidFill>
                <a:latin typeface="Calibri"/>
                <a:cs typeface="Calibri"/>
              </a:rPr>
              <a:t>Distance of guard from hazard according to the guard opening</a:t>
            </a:r>
            <a:endParaRPr lang="en-US" altLang="en-US" sz="2400" b="1" dirty="0">
              <a:solidFill>
                <a:srgbClr val="F77E3B"/>
              </a:solidFill>
              <a:latin typeface="Calibri"/>
              <a:cs typeface="Calibri"/>
            </a:endParaRPr>
          </a:p>
        </p:txBody>
      </p:sp>
      <p:graphicFrame>
        <p:nvGraphicFramePr>
          <p:cNvPr id="3" name="Table 2">
            <a:extLst>
              <a:ext uri="{FF2B5EF4-FFF2-40B4-BE49-F238E27FC236}">
                <a16:creationId xmlns:a16="http://schemas.microsoft.com/office/drawing/2014/main" id="{8CA634BD-7AF7-30BC-B526-4C56DB88B0D7}"/>
              </a:ext>
            </a:extLst>
          </p:cNvPr>
          <p:cNvGraphicFramePr>
            <a:graphicFrameLocks noGrp="1"/>
          </p:cNvGraphicFramePr>
          <p:nvPr>
            <p:extLst>
              <p:ext uri="{D42A27DB-BD31-4B8C-83A1-F6EECF244321}">
                <p14:modId xmlns:p14="http://schemas.microsoft.com/office/powerpoint/2010/main" val="2142841659"/>
              </p:ext>
            </p:extLst>
          </p:nvPr>
        </p:nvGraphicFramePr>
        <p:xfrm>
          <a:off x="1014480" y="1893323"/>
          <a:ext cx="7352770" cy="2545080"/>
        </p:xfrm>
        <a:graphic>
          <a:graphicData uri="http://schemas.openxmlformats.org/drawingml/2006/table">
            <a:tbl>
              <a:tblPr firstRow="1" bandRow="1">
                <a:tableStyleId>{5C22544A-7EE6-4342-B048-85BDC9FD1C3A}</a:tableStyleId>
              </a:tblPr>
              <a:tblGrid>
                <a:gridCol w="3754606">
                  <a:extLst>
                    <a:ext uri="{9D8B030D-6E8A-4147-A177-3AD203B41FA5}">
                      <a16:colId xmlns:a16="http://schemas.microsoft.com/office/drawing/2014/main" val="20000"/>
                    </a:ext>
                  </a:extLst>
                </a:gridCol>
                <a:gridCol w="3598164">
                  <a:extLst>
                    <a:ext uri="{9D8B030D-6E8A-4147-A177-3AD203B41FA5}">
                      <a16:colId xmlns:a16="http://schemas.microsoft.com/office/drawing/2014/main" val="20001"/>
                    </a:ext>
                  </a:extLst>
                </a:gridCol>
              </a:tblGrid>
              <a:tr h="522024">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CA" sz="1800" b="1" i="0" u="none" strike="noStrike" dirty="0">
                          <a:solidFill>
                            <a:srgbClr val="000000"/>
                          </a:solidFill>
                          <a:effectLst/>
                          <a:latin typeface="+mn-lt"/>
                        </a:rPr>
                        <a:t>MAXIMUM OPENING </a:t>
                      </a:r>
                    </a:p>
                    <a:p>
                      <a:pPr marL="0" marR="0" indent="0" algn="ctr" defTabSz="457200" rtl="0" eaLnBrk="1" fontAlgn="b" latinLnBrk="0" hangingPunct="1">
                        <a:lnSpc>
                          <a:spcPct val="100000"/>
                        </a:lnSpc>
                        <a:spcBef>
                          <a:spcPts val="0"/>
                        </a:spcBef>
                        <a:spcAft>
                          <a:spcPts val="0"/>
                        </a:spcAft>
                        <a:buClrTx/>
                        <a:buSzTx/>
                        <a:buFontTx/>
                        <a:buNone/>
                        <a:tabLst/>
                        <a:defRPr/>
                      </a:pPr>
                      <a:r>
                        <a:rPr lang="en-CA" sz="1800" b="1" i="0" u="none" strike="noStrike" dirty="0">
                          <a:solidFill>
                            <a:srgbClr val="000000"/>
                          </a:solidFill>
                          <a:effectLst/>
                          <a:latin typeface="+mn-lt"/>
                        </a:rPr>
                        <a:t>(INCHES)</a:t>
                      </a:r>
                      <a:endParaRPr lang="en-CA" sz="1800" b="1" i="0" u="none" strike="noStrike" dirty="0">
                        <a:solidFill>
                          <a:srgbClr val="000000"/>
                        </a:solidFill>
                        <a:effectLst/>
                        <a:latin typeface="Calibri"/>
                      </a:endParaRPr>
                    </a:p>
                  </a:txBody>
                  <a:tcPr marL="9525" marR="9525" marT="9525" marB="0" anchor="b">
                    <a:solidFill>
                      <a:schemeClr val="accent6">
                        <a:lumMod val="60000"/>
                        <a:lumOff val="4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CA" sz="1800" b="1" i="0" u="none" strike="noStrike" dirty="0">
                          <a:solidFill>
                            <a:srgbClr val="000000"/>
                          </a:solidFill>
                          <a:effectLst/>
                          <a:latin typeface="+mn-lt"/>
                        </a:rPr>
                        <a:t>DISTANCE FROM HAZARD</a:t>
                      </a:r>
                      <a:r>
                        <a:rPr lang="en-CA" sz="1800" b="1" i="0" u="none" strike="noStrike" baseline="0" dirty="0">
                          <a:solidFill>
                            <a:srgbClr val="000000"/>
                          </a:solidFill>
                          <a:effectLst/>
                          <a:latin typeface="+mn-lt"/>
                        </a:rPr>
                        <a:t> </a:t>
                      </a:r>
                    </a:p>
                    <a:p>
                      <a:pPr marL="0" marR="0" indent="0" algn="ctr" defTabSz="457200" rtl="0" eaLnBrk="1" fontAlgn="b" latinLnBrk="0" hangingPunct="1">
                        <a:lnSpc>
                          <a:spcPct val="100000"/>
                        </a:lnSpc>
                        <a:spcBef>
                          <a:spcPts val="0"/>
                        </a:spcBef>
                        <a:spcAft>
                          <a:spcPts val="0"/>
                        </a:spcAft>
                        <a:buClrTx/>
                        <a:buSzTx/>
                        <a:buFontTx/>
                        <a:buNone/>
                        <a:tabLst/>
                        <a:defRPr/>
                      </a:pPr>
                      <a:r>
                        <a:rPr lang="en-CA" sz="1800" b="1" i="0" u="none" strike="noStrike" dirty="0">
                          <a:solidFill>
                            <a:srgbClr val="000000"/>
                          </a:solidFill>
                          <a:effectLst/>
                          <a:latin typeface="+mn-lt"/>
                        </a:rPr>
                        <a:t>(INCHES)</a:t>
                      </a:r>
                    </a:p>
                  </a:txBody>
                  <a:tcPr marL="9525" marR="9525" marT="9525" marB="0" anchor="b">
                    <a:solidFill>
                      <a:schemeClr val="accent6">
                        <a:lumMod val="60000"/>
                        <a:lumOff val="40000"/>
                      </a:schemeClr>
                    </a:solidFill>
                  </a:tcPr>
                </a:tc>
                <a:extLst>
                  <a:ext uri="{0D108BD9-81ED-4DB2-BD59-A6C34878D82A}">
                    <a16:rowId xmlns:a16="http://schemas.microsoft.com/office/drawing/2014/main" val="10000"/>
                  </a:ext>
                </a:extLst>
              </a:tr>
              <a:tr h="276196">
                <a:tc>
                  <a:txBody>
                    <a:bodyPr/>
                    <a:lstStyle/>
                    <a:p>
                      <a:pPr algn="ctr" fontAlgn="b"/>
                      <a:r>
                        <a:rPr lang="en-CA" sz="1800" b="0" i="0" u="none" strike="noStrike" dirty="0">
                          <a:solidFill>
                            <a:srgbClr val="000000"/>
                          </a:solidFill>
                          <a:effectLst/>
                          <a:latin typeface="+mn-lt"/>
                        </a:rPr>
                        <a:t> ¼</a:t>
                      </a:r>
                    </a:p>
                  </a:txBody>
                  <a:tcPr marL="9525" marR="9525" marT="9525" marB="0" anchor="b"/>
                </a:tc>
                <a:tc>
                  <a:txBody>
                    <a:bodyPr/>
                    <a:lstStyle/>
                    <a:p>
                      <a:pPr algn="ctr" fontAlgn="b"/>
                      <a:r>
                        <a:rPr lang="en-CA" sz="1400" b="0" i="0" u="none" strike="noStrike" dirty="0">
                          <a:solidFill>
                            <a:srgbClr val="000000"/>
                          </a:solidFill>
                          <a:effectLst/>
                          <a:latin typeface="+mn-lt"/>
                        </a:rPr>
                        <a:t> 25/32</a:t>
                      </a:r>
                    </a:p>
                  </a:txBody>
                  <a:tcPr marL="9525" marR="9525" marT="9525" marB="0" anchor="b"/>
                </a:tc>
                <a:extLst>
                  <a:ext uri="{0D108BD9-81ED-4DB2-BD59-A6C34878D82A}">
                    <a16:rowId xmlns:a16="http://schemas.microsoft.com/office/drawing/2014/main" val="10001"/>
                  </a:ext>
                </a:extLst>
              </a:tr>
              <a:tr h="276196">
                <a:tc>
                  <a:txBody>
                    <a:bodyPr/>
                    <a:lstStyle/>
                    <a:p>
                      <a:pPr algn="ctr" fontAlgn="b"/>
                      <a:r>
                        <a:rPr lang="en-CA" sz="1800" b="0" i="0" u="none" strike="noStrike" dirty="0">
                          <a:solidFill>
                            <a:srgbClr val="000000"/>
                          </a:solidFill>
                          <a:effectLst/>
                          <a:latin typeface="+mn-lt"/>
                        </a:rPr>
                        <a:t>  ⅜</a:t>
                      </a:r>
                    </a:p>
                  </a:txBody>
                  <a:tcPr marL="9525" marR="9525" marT="9525" marB="0" anchor="b"/>
                </a:tc>
                <a:tc>
                  <a:txBody>
                    <a:bodyPr/>
                    <a:lstStyle/>
                    <a:p>
                      <a:pPr algn="ctr" fontAlgn="b"/>
                      <a:r>
                        <a:rPr lang="en-CA" sz="1800" b="0" i="0" u="none" strike="noStrike" dirty="0">
                          <a:solidFill>
                            <a:srgbClr val="000000"/>
                          </a:solidFill>
                          <a:effectLst/>
                          <a:latin typeface="+mn-lt"/>
                        </a:rPr>
                        <a:t>3 </a:t>
                      </a:r>
                      <a:r>
                        <a:rPr lang="en-CA" sz="1400" b="0" i="0" u="none" strike="noStrike" dirty="0">
                          <a:solidFill>
                            <a:srgbClr val="000000"/>
                          </a:solidFill>
                          <a:effectLst/>
                          <a:latin typeface="+mn-lt"/>
                        </a:rPr>
                        <a:t>5/32</a:t>
                      </a:r>
                    </a:p>
                  </a:txBody>
                  <a:tcPr marL="9525" marR="9525" marT="9525" marB="0" anchor="b"/>
                </a:tc>
                <a:extLst>
                  <a:ext uri="{0D108BD9-81ED-4DB2-BD59-A6C34878D82A}">
                    <a16:rowId xmlns:a16="http://schemas.microsoft.com/office/drawing/2014/main" val="10002"/>
                  </a:ext>
                </a:extLst>
              </a:tr>
              <a:tr h="276196">
                <a:tc>
                  <a:txBody>
                    <a:bodyPr/>
                    <a:lstStyle/>
                    <a:p>
                      <a:pPr algn="ctr" fontAlgn="b"/>
                      <a:r>
                        <a:rPr lang="en-CA" sz="1800" b="0" i="0" u="none" strike="noStrike" dirty="0">
                          <a:solidFill>
                            <a:srgbClr val="000000"/>
                          </a:solidFill>
                          <a:effectLst/>
                          <a:latin typeface="+mn-lt"/>
                        </a:rPr>
                        <a:t>   ⅝</a:t>
                      </a:r>
                    </a:p>
                  </a:txBody>
                  <a:tcPr marL="9525" marR="9525" marT="9525" marB="0" anchor="b"/>
                </a:tc>
                <a:tc>
                  <a:txBody>
                    <a:bodyPr/>
                    <a:lstStyle/>
                    <a:p>
                      <a:pPr algn="ctr" fontAlgn="b"/>
                      <a:r>
                        <a:rPr lang="en-CA" sz="1800" b="0" i="0" u="none" strike="noStrike" dirty="0">
                          <a:solidFill>
                            <a:srgbClr val="000000"/>
                          </a:solidFill>
                          <a:effectLst/>
                          <a:latin typeface="+mn-lt"/>
                        </a:rPr>
                        <a:t>  4 </a:t>
                      </a:r>
                      <a:r>
                        <a:rPr lang="en-CA" sz="1400" b="0" i="0" u="none" strike="noStrike" dirty="0">
                          <a:solidFill>
                            <a:srgbClr val="000000"/>
                          </a:solidFill>
                          <a:effectLst/>
                          <a:latin typeface="+mn-lt"/>
                        </a:rPr>
                        <a:t>23/32</a:t>
                      </a:r>
                    </a:p>
                  </a:txBody>
                  <a:tcPr marL="9525" marR="9525" marT="9525" marB="0" anchor="b"/>
                </a:tc>
                <a:extLst>
                  <a:ext uri="{0D108BD9-81ED-4DB2-BD59-A6C34878D82A}">
                    <a16:rowId xmlns:a16="http://schemas.microsoft.com/office/drawing/2014/main" val="10003"/>
                  </a:ext>
                </a:extLst>
              </a:tr>
              <a:tr h="276196">
                <a:tc>
                  <a:txBody>
                    <a:bodyPr/>
                    <a:lstStyle/>
                    <a:p>
                      <a:pPr algn="ctr" fontAlgn="b"/>
                      <a:r>
                        <a:rPr lang="en-CA" sz="1800" b="0" i="0" u="none" strike="noStrike" dirty="0">
                          <a:solidFill>
                            <a:srgbClr val="000000"/>
                          </a:solidFill>
                          <a:effectLst/>
                          <a:latin typeface="+mn-lt"/>
                        </a:rPr>
                        <a:t>    1¼</a:t>
                      </a:r>
                    </a:p>
                  </a:txBody>
                  <a:tcPr marL="9525" marR="9525" marT="9525" marB="0" anchor="b"/>
                </a:tc>
                <a:tc>
                  <a:txBody>
                    <a:bodyPr/>
                    <a:lstStyle/>
                    <a:p>
                      <a:pPr algn="ctr" fontAlgn="b"/>
                      <a:r>
                        <a:rPr lang="en-CA" sz="1800" b="0" i="0" u="none" strike="noStrike" dirty="0">
                          <a:solidFill>
                            <a:srgbClr val="000000"/>
                          </a:solidFill>
                          <a:effectLst/>
                          <a:latin typeface="+mn-lt"/>
                        </a:rPr>
                        <a:t> 7 </a:t>
                      </a:r>
                      <a:r>
                        <a:rPr lang="en-CA" sz="1400" b="0" i="0" u="none" strike="noStrike" dirty="0">
                          <a:solidFill>
                            <a:srgbClr val="000000"/>
                          </a:solidFill>
                          <a:effectLst/>
                          <a:latin typeface="+mn-lt"/>
                        </a:rPr>
                        <a:t>28/32</a:t>
                      </a:r>
                    </a:p>
                  </a:txBody>
                  <a:tcPr marL="9525" marR="9525" marT="9525" marB="0" anchor="b"/>
                </a:tc>
                <a:extLst>
                  <a:ext uri="{0D108BD9-81ED-4DB2-BD59-A6C34878D82A}">
                    <a16:rowId xmlns:a16="http://schemas.microsoft.com/office/drawing/2014/main" val="10004"/>
                  </a:ext>
                </a:extLst>
              </a:tr>
              <a:tr h="276196">
                <a:tc>
                  <a:txBody>
                    <a:bodyPr/>
                    <a:lstStyle/>
                    <a:p>
                      <a:pPr algn="ctr" fontAlgn="b"/>
                      <a:r>
                        <a:rPr lang="en-CA" sz="1800" b="0" i="0" u="none" strike="noStrike" dirty="0">
                          <a:solidFill>
                            <a:srgbClr val="000000"/>
                          </a:solidFill>
                          <a:effectLst/>
                          <a:latin typeface="+mn-lt"/>
                        </a:rPr>
                        <a:t>    1⅞</a:t>
                      </a:r>
                    </a:p>
                  </a:txBody>
                  <a:tcPr marL="9525" marR="9525" marT="9525" marB="0" anchor="b"/>
                </a:tc>
                <a:tc>
                  <a:txBody>
                    <a:bodyPr/>
                    <a:lstStyle/>
                    <a:p>
                      <a:pPr algn="l" fontAlgn="b"/>
                      <a:r>
                        <a:rPr lang="en-CA" sz="1800" b="0" i="0" u="none" strike="noStrike">
                          <a:solidFill>
                            <a:srgbClr val="000000"/>
                          </a:solidFill>
                          <a:effectLst/>
                          <a:latin typeface="+mn-lt"/>
                        </a:rPr>
                        <a:t>                      33 </a:t>
                      </a:r>
                      <a:r>
                        <a:rPr lang="en-CA" sz="1400" b="0" i="0" u="none" strike="noStrike" dirty="0">
                          <a:solidFill>
                            <a:srgbClr val="000000"/>
                          </a:solidFill>
                          <a:effectLst/>
                          <a:latin typeface="+mn-lt"/>
                        </a:rPr>
                        <a:t>15/32</a:t>
                      </a:r>
                    </a:p>
                  </a:txBody>
                  <a:tcPr marL="9525" marR="9525" marT="9525" marB="0" anchor="b"/>
                </a:tc>
                <a:extLst>
                  <a:ext uri="{0D108BD9-81ED-4DB2-BD59-A6C34878D82A}">
                    <a16:rowId xmlns:a16="http://schemas.microsoft.com/office/drawing/2014/main" val="10005"/>
                  </a:ext>
                </a:extLst>
              </a:tr>
              <a:tr h="260256">
                <a:tc>
                  <a:txBody>
                    <a:bodyPr/>
                    <a:lstStyle/>
                    <a:p>
                      <a:pPr algn="l" fontAlgn="b"/>
                      <a:r>
                        <a:rPr lang="en-CA" sz="1800" b="0" i="0" u="none" strike="noStrike" dirty="0">
                          <a:solidFill>
                            <a:srgbClr val="000000"/>
                          </a:solidFill>
                          <a:effectLst/>
                          <a:latin typeface="+mn-lt"/>
                        </a:rPr>
                        <a:t>                        </a:t>
                      </a:r>
                      <a:r>
                        <a:rPr lang="en-CA" sz="1800" b="0" i="0" u="none" strike="noStrike" baseline="0" dirty="0">
                          <a:solidFill>
                            <a:srgbClr val="000000"/>
                          </a:solidFill>
                          <a:effectLst/>
                          <a:latin typeface="+mn-lt"/>
                        </a:rPr>
                        <a:t> </a:t>
                      </a:r>
                      <a:r>
                        <a:rPr lang="en-CA" sz="1800" b="0" i="0" u="none" strike="noStrike" dirty="0">
                          <a:solidFill>
                            <a:srgbClr val="000000"/>
                          </a:solidFill>
                          <a:effectLst/>
                          <a:latin typeface="+mn-lt"/>
                        </a:rPr>
                        <a:t> </a:t>
                      </a:r>
                      <a:r>
                        <a:rPr lang="en-CA" sz="1800" b="0" i="0" u="none" strike="noStrike" baseline="0" dirty="0">
                          <a:solidFill>
                            <a:srgbClr val="000000"/>
                          </a:solidFill>
                          <a:effectLst/>
                          <a:latin typeface="+mn-lt"/>
                        </a:rPr>
                        <a:t>  </a:t>
                      </a:r>
                      <a:r>
                        <a:rPr lang="en-CA" sz="1800" b="0" i="0" u="none" strike="noStrike" dirty="0">
                          <a:solidFill>
                            <a:srgbClr val="000000"/>
                          </a:solidFill>
                          <a:effectLst/>
                          <a:latin typeface="+mn-lt"/>
                        </a:rPr>
                        <a:t> </a:t>
                      </a:r>
                      <a:r>
                        <a:rPr lang="en-CA" sz="1800" b="0" i="0" u="none" strike="noStrike" baseline="0" dirty="0">
                          <a:solidFill>
                            <a:srgbClr val="000000"/>
                          </a:solidFill>
                          <a:effectLst/>
                          <a:latin typeface="+mn-lt"/>
                        </a:rPr>
                        <a:t>        </a:t>
                      </a:r>
                      <a:r>
                        <a:rPr lang="en-CA" sz="1800" b="0" i="0" u="none" strike="noStrike" dirty="0">
                          <a:solidFill>
                            <a:srgbClr val="000000"/>
                          </a:solidFill>
                          <a:effectLst/>
                          <a:latin typeface="+mn-lt"/>
                        </a:rPr>
                        <a:t>5</a:t>
                      </a:r>
                    </a:p>
                  </a:txBody>
                  <a:tcPr marL="9525" marR="9525" marT="9525" marB="0" anchor="b"/>
                </a:tc>
                <a:tc>
                  <a:txBody>
                    <a:bodyPr/>
                    <a:lstStyle/>
                    <a:p>
                      <a:pPr algn="l" fontAlgn="b"/>
                      <a:r>
                        <a:rPr lang="en-CA" sz="1800" b="0" i="0" u="none" strike="noStrike" dirty="0">
                          <a:solidFill>
                            <a:srgbClr val="000000"/>
                          </a:solidFill>
                          <a:effectLst/>
                          <a:latin typeface="+mn-lt"/>
                        </a:rPr>
                        <a:t>                    Not recommended</a:t>
                      </a:r>
                    </a:p>
                  </a:txBody>
                  <a:tcPr marL="9525" marR="9525" marT="9525" marB="0" anchor="b"/>
                </a:tc>
                <a:extLst>
                  <a:ext uri="{0D108BD9-81ED-4DB2-BD59-A6C34878D82A}">
                    <a16:rowId xmlns:a16="http://schemas.microsoft.com/office/drawing/2014/main" val="10006"/>
                  </a:ext>
                </a:extLst>
              </a:tr>
              <a:tr h="276196">
                <a:tc gridSpan="2">
                  <a:txBody>
                    <a:bodyPr/>
                    <a:lstStyle/>
                    <a:p>
                      <a:pPr algn="ctr" fontAlgn="b"/>
                      <a:endParaRPr lang="en-CA" sz="1800" b="0" i="0" u="none" strike="noStrike" dirty="0">
                        <a:solidFill>
                          <a:srgbClr val="000000"/>
                        </a:solidFill>
                        <a:effectLst/>
                        <a:latin typeface="Calibri"/>
                      </a:endParaRPr>
                    </a:p>
                  </a:txBody>
                  <a:tcPr marL="9525" marR="9525" marT="9525" marB="0" anchor="b"/>
                </a:tc>
                <a:tc hMerge="1">
                  <a:txBody>
                    <a:bodyPr/>
                    <a:lstStyle/>
                    <a:p>
                      <a:endParaRPr lang="en-CA"/>
                    </a:p>
                  </a:txBody>
                  <a:tcPr/>
                </a:tc>
                <a:extLst>
                  <a:ext uri="{0D108BD9-81ED-4DB2-BD59-A6C34878D82A}">
                    <a16:rowId xmlns:a16="http://schemas.microsoft.com/office/drawing/2014/main" val="10007"/>
                  </a:ext>
                </a:extLst>
              </a:tr>
            </a:tbl>
          </a:graphicData>
        </a:graphic>
      </p:graphicFrame>
      <p:sp>
        <p:nvSpPr>
          <p:cNvPr id="4" name="Google Shape;234;p15">
            <a:extLst>
              <a:ext uri="{FF2B5EF4-FFF2-40B4-BE49-F238E27FC236}">
                <a16:creationId xmlns:a16="http://schemas.microsoft.com/office/drawing/2014/main" id="{28A6796B-FE5C-FBB1-7960-5E108BC4EB2E}"/>
              </a:ext>
            </a:extLst>
          </p:cNvPr>
          <p:cNvSpPr/>
          <p:nvPr/>
        </p:nvSpPr>
        <p:spPr>
          <a:xfrm>
            <a:off x="170452" y="4579505"/>
            <a:ext cx="8610600" cy="6223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chemeClr val="dk1"/>
              </a:buClr>
              <a:buSzPts val="1800"/>
              <a:buFont typeface="Noto Sans Symbols"/>
              <a:buNone/>
            </a:pPr>
            <a:r>
              <a:rPr lang="en-CA" sz="1600" dirty="0">
                <a:latin typeface="Calibri" panose="020F0502020204030204" pitchFamily="34" charset="0"/>
              </a:rPr>
              <a:t>O</a:t>
            </a:r>
            <a:r>
              <a:rPr lang="en-CA" sz="1600" b="0" i="0" u="none" strike="noStrike" baseline="0" dirty="0">
                <a:latin typeface="Calibri" panose="020F0502020204030204" pitchFamily="34" charset="0"/>
              </a:rPr>
              <a:t>pening size and distance requirements are outlined in</a:t>
            </a:r>
          </a:p>
          <a:p>
            <a:pPr marL="0" marR="0" lvl="0" indent="0" algn="ctr" rtl="0">
              <a:lnSpc>
                <a:spcPct val="100000"/>
              </a:lnSpc>
              <a:spcBef>
                <a:spcPts val="0"/>
              </a:spcBef>
              <a:spcAft>
                <a:spcPts val="0"/>
              </a:spcAft>
              <a:buClr>
                <a:schemeClr val="dk1"/>
              </a:buClr>
              <a:buSzPts val="1800"/>
              <a:buFont typeface="Noto Sans Symbols"/>
              <a:buNone/>
            </a:pPr>
            <a:r>
              <a:rPr lang="en-CA" sz="1600" b="0" i="0" u="none" strike="noStrike" baseline="0" dirty="0">
                <a:latin typeface="Calibri" panose="020F0502020204030204" pitchFamily="34" charset="0"/>
              </a:rPr>
              <a:t>ANSI B.11.19-2019, CSA Z432:23 and ISO 13857-2019 Machine Safety and Safe Distance Standards.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06" name="Google Shape;106;p3"/>
          <p:cNvSpPr txBox="1"/>
          <p:nvPr/>
        </p:nvSpPr>
        <p:spPr>
          <a:xfrm>
            <a:off x="2057400" y="1219200"/>
            <a:ext cx="51816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OSHA Regulations &amp; Identifying the Hazards</a:t>
            </a:r>
            <a:endParaRPr sz="1800" b="0" i="0" u="none" strike="noStrike" cap="none">
              <a:solidFill>
                <a:schemeClr val="lt1"/>
              </a:solidFill>
              <a:latin typeface="Calibri"/>
              <a:ea typeface="Calibri"/>
              <a:cs typeface="Calibri"/>
              <a:sym typeface="Calibri"/>
            </a:endParaRPr>
          </a:p>
        </p:txBody>
      </p:sp>
      <p:sp>
        <p:nvSpPr>
          <p:cNvPr id="107" name="Google Shape;107;p3"/>
          <p:cNvSpPr txBox="1"/>
          <p:nvPr/>
        </p:nvSpPr>
        <p:spPr>
          <a:xfrm>
            <a:off x="815340" y="2209800"/>
            <a:ext cx="7848600"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According to CSA: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Rotating shafts, spindles and couplings: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Guarding of the rotating shafts may be accomplished by means of </a:t>
            </a:r>
            <a:endParaRPr sz="2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Calibri"/>
              <a:buAutoNum type="alphaLcParenR"/>
            </a:pPr>
            <a:r>
              <a:rPr lang="en-US" sz="2200" b="0" i="0" u="none" strike="noStrike" cap="none">
                <a:solidFill>
                  <a:srgbClr val="000000"/>
                </a:solidFill>
                <a:latin typeface="Calibri"/>
                <a:ea typeface="Calibri"/>
                <a:cs typeface="Calibri"/>
                <a:sym typeface="Calibri"/>
              </a:rPr>
              <a:t>fixed guards of solid construction; </a:t>
            </a:r>
            <a:endParaRPr sz="2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Calibri"/>
              <a:buAutoNum type="alphaLcParenR"/>
            </a:pPr>
            <a:r>
              <a:rPr lang="en-US" sz="2200" b="0" i="0" u="none" strike="noStrike" cap="none">
                <a:solidFill>
                  <a:srgbClr val="000000"/>
                </a:solidFill>
                <a:latin typeface="Calibri"/>
                <a:ea typeface="Calibri"/>
                <a:cs typeface="Calibri"/>
                <a:sym typeface="Calibri"/>
              </a:rPr>
              <a:t>bellow-type guards; or </a:t>
            </a:r>
            <a:endParaRPr sz="2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Calibri"/>
              <a:buAutoNum type="alphaLcParenR"/>
            </a:pPr>
            <a:r>
              <a:rPr lang="en-US" sz="2200" b="0" i="0" u="none" strike="noStrike" cap="none">
                <a:solidFill>
                  <a:srgbClr val="000000"/>
                </a:solidFill>
                <a:latin typeface="Calibri"/>
                <a:ea typeface="Calibri"/>
                <a:cs typeface="Calibri"/>
                <a:sym typeface="Calibri"/>
              </a:rPr>
              <a:t>telescopic-type guards</a:t>
            </a:r>
            <a:endParaRPr sz="2200" b="0" i="0" u="none" strike="noStrike" cap="none">
              <a:solidFill>
                <a:schemeClr val="dk1"/>
              </a:solidFill>
              <a:latin typeface="Calibri"/>
              <a:ea typeface="Calibri"/>
              <a:cs typeface="Calibri"/>
              <a:sym typeface="Calibri"/>
            </a:endParaRPr>
          </a:p>
        </p:txBody>
      </p:sp>
      <p:sp>
        <p:nvSpPr>
          <p:cNvPr id="108" name="Google Shape;108;p3"/>
          <p:cNvSpPr txBox="1"/>
          <p:nvPr/>
        </p:nvSpPr>
        <p:spPr>
          <a:xfrm>
            <a:off x="2171700" y="424458"/>
            <a:ext cx="4953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WHY DO WE NEED GUARDING?</a:t>
            </a:r>
            <a:endParaRPr sz="2400" b="1" i="0" u="none" strike="noStrike" cap="none">
              <a:solidFill>
                <a:schemeClr val="lt1"/>
              </a:solidFill>
              <a:latin typeface="Arial"/>
              <a:ea typeface="Arial"/>
              <a:cs typeface="Arial"/>
              <a:sym typeface="Arial"/>
            </a:endParaRPr>
          </a:p>
        </p:txBody>
      </p:sp>
      <p:pic>
        <p:nvPicPr>
          <p:cNvPr id="109" name="Google Shape;109;p3"/>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0"/>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ANY SPECIAL REQUIREMENTS?</a:t>
            </a:r>
            <a:endParaRPr sz="2400" b="0" i="0" u="none" strike="noStrike" cap="none">
              <a:solidFill>
                <a:srgbClr val="FF9333"/>
              </a:solidFill>
              <a:latin typeface="Arial"/>
              <a:ea typeface="Arial"/>
              <a:cs typeface="Arial"/>
              <a:sym typeface="Arial"/>
            </a:endParaRPr>
          </a:p>
        </p:txBody>
      </p:sp>
      <p:cxnSp>
        <p:nvCxnSpPr>
          <p:cNvPr id="519" name="Google Shape;519;p30"/>
          <p:cNvCxnSpPr/>
          <p:nvPr/>
        </p:nvCxnSpPr>
        <p:spPr>
          <a:xfrm>
            <a:off x="4343400" y="2360612"/>
            <a:ext cx="4114800" cy="1588"/>
          </a:xfrm>
          <a:prstGeom prst="straightConnector1">
            <a:avLst/>
          </a:prstGeom>
          <a:noFill/>
          <a:ln w="9525" cap="flat" cmpd="sng">
            <a:solidFill>
              <a:srgbClr val="595959"/>
            </a:solidFill>
            <a:prstDash val="solid"/>
            <a:round/>
            <a:headEnd type="none" w="sm" len="sm"/>
            <a:tailEnd type="none" w="sm" len="sm"/>
          </a:ln>
        </p:spPr>
      </p:cxnSp>
      <p:cxnSp>
        <p:nvCxnSpPr>
          <p:cNvPr id="520" name="Google Shape;520;p30"/>
          <p:cNvCxnSpPr/>
          <p:nvPr/>
        </p:nvCxnSpPr>
        <p:spPr>
          <a:xfrm>
            <a:off x="4343400" y="2970212"/>
            <a:ext cx="4114800" cy="1588"/>
          </a:xfrm>
          <a:prstGeom prst="straightConnector1">
            <a:avLst/>
          </a:prstGeom>
          <a:noFill/>
          <a:ln w="9525" cap="flat" cmpd="sng">
            <a:solidFill>
              <a:srgbClr val="595959"/>
            </a:solidFill>
            <a:prstDash val="solid"/>
            <a:round/>
            <a:headEnd type="none" w="sm" len="sm"/>
            <a:tailEnd type="none" w="sm" len="sm"/>
          </a:ln>
        </p:spPr>
      </p:cxnSp>
      <p:cxnSp>
        <p:nvCxnSpPr>
          <p:cNvPr id="521" name="Google Shape;521;p30"/>
          <p:cNvCxnSpPr/>
          <p:nvPr/>
        </p:nvCxnSpPr>
        <p:spPr>
          <a:xfrm>
            <a:off x="4343400" y="3581400"/>
            <a:ext cx="4114800" cy="1588"/>
          </a:xfrm>
          <a:prstGeom prst="straightConnector1">
            <a:avLst/>
          </a:prstGeom>
          <a:noFill/>
          <a:ln w="9525" cap="flat" cmpd="sng">
            <a:solidFill>
              <a:srgbClr val="595959"/>
            </a:solidFill>
            <a:prstDash val="solid"/>
            <a:round/>
            <a:headEnd type="none" w="sm" len="sm"/>
            <a:tailEnd type="none" w="sm" len="sm"/>
          </a:ln>
        </p:spPr>
      </p:cxnSp>
      <p:cxnSp>
        <p:nvCxnSpPr>
          <p:cNvPr id="522" name="Google Shape;522;p30"/>
          <p:cNvCxnSpPr/>
          <p:nvPr/>
        </p:nvCxnSpPr>
        <p:spPr>
          <a:xfrm>
            <a:off x="4343400" y="4191000"/>
            <a:ext cx="4114800" cy="1588"/>
          </a:xfrm>
          <a:prstGeom prst="straightConnector1">
            <a:avLst/>
          </a:prstGeom>
          <a:noFill/>
          <a:ln w="9525" cap="flat" cmpd="sng">
            <a:solidFill>
              <a:srgbClr val="595959"/>
            </a:solidFill>
            <a:prstDash val="solid"/>
            <a:round/>
            <a:headEnd type="none" w="sm" len="sm"/>
            <a:tailEnd type="none" w="sm" len="sm"/>
          </a:ln>
        </p:spPr>
      </p:cxnSp>
      <p:cxnSp>
        <p:nvCxnSpPr>
          <p:cNvPr id="523" name="Google Shape;523;p30"/>
          <p:cNvCxnSpPr/>
          <p:nvPr/>
        </p:nvCxnSpPr>
        <p:spPr>
          <a:xfrm>
            <a:off x="4343400" y="4800600"/>
            <a:ext cx="4114800" cy="1588"/>
          </a:xfrm>
          <a:prstGeom prst="straightConnector1">
            <a:avLst/>
          </a:prstGeom>
          <a:noFill/>
          <a:ln w="9525" cap="flat" cmpd="sng">
            <a:solidFill>
              <a:srgbClr val="595959"/>
            </a:solidFill>
            <a:prstDash val="solid"/>
            <a:round/>
            <a:headEnd type="none" w="sm" len="sm"/>
            <a:tailEnd type="none" w="sm" len="sm"/>
          </a:ln>
        </p:spPr>
      </p:cxnSp>
      <p:sp>
        <p:nvSpPr>
          <p:cNvPr id="524" name="Google Shape;524;p30"/>
          <p:cNvSpPr txBox="1"/>
          <p:nvPr/>
        </p:nvSpPr>
        <p:spPr>
          <a:xfrm>
            <a:off x="5334000" y="18288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Lubrication</a:t>
            </a:r>
            <a:endParaRPr sz="1400" b="0" i="0" u="none" strike="noStrike" cap="none">
              <a:solidFill>
                <a:srgbClr val="000000"/>
              </a:solidFill>
              <a:latin typeface="Arial"/>
              <a:ea typeface="Arial"/>
              <a:cs typeface="Arial"/>
              <a:sym typeface="Arial"/>
            </a:endParaRPr>
          </a:p>
        </p:txBody>
      </p:sp>
      <p:pic>
        <p:nvPicPr>
          <p:cNvPr id="525" name="Google Shape;525;p30"/>
          <p:cNvPicPr preferRelativeResize="0"/>
          <p:nvPr/>
        </p:nvPicPr>
        <p:blipFill rotWithShape="1">
          <a:blip r:embed="rId3">
            <a:alphaModFix/>
          </a:blip>
          <a:srcRect/>
          <a:stretch/>
        </p:blipFill>
        <p:spPr>
          <a:xfrm>
            <a:off x="4778828" y="1814805"/>
            <a:ext cx="439881" cy="394995"/>
          </a:xfrm>
          <a:prstGeom prst="rect">
            <a:avLst/>
          </a:prstGeom>
          <a:noFill/>
          <a:ln>
            <a:noFill/>
          </a:ln>
        </p:spPr>
      </p:pic>
      <p:sp>
        <p:nvSpPr>
          <p:cNvPr id="526" name="Google Shape;526;p30"/>
          <p:cNvSpPr txBox="1"/>
          <p:nvPr/>
        </p:nvSpPr>
        <p:spPr>
          <a:xfrm>
            <a:off x="5334000" y="24384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Vibration Analysis</a:t>
            </a:r>
            <a:endParaRPr sz="1400" b="0" i="0" u="none" strike="noStrike" cap="none">
              <a:solidFill>
                <a:srgbClr val="000000"/>
              </a:solidFill>
              <a:latin typeface="Arial"/>
              <a:ea typeface="Arial"/>
              <a:cs typeface="Arial"/>
              <a:sym typeface="Arial"/>
            </a:endParaRPr>
          </a:p>
        </p:txBody>
      </p:sp>
      <p:pic>
        <p:nvPicPr>
          <p:cNvPr id="527" name="Google Shape;527;p30"/>
          <p:cNvPicPr preferRelativeResize="0"/>
          <p:nvPr/>
        </p:nvPicPr>
        <p:blipFill rotWithShape="1">
          <a:blip r:embed="rId3">
            <a:alphaModFix/>
          </a:blip>
          <a:srcRect/>
          <a:stretch/>
        </p:blipFill>
        <p:spPr>
          <a:xfrm>
            <a:off x="4778828" y="2438400"/>
            <a:ext cx="439881" cy="394995"/>
          </a:xfrm>
          <a:prstGeom prst="rect">
            <a:avLst/>
          </a:prstGeom>
          <a:noFill/>
          <a:ln>
            <a:noFill/>
          </a:ln>
        </p:spPr>
      </p:pic>
      <p:sp>
        <p:nvSpPr>
          <p:cNvPr id="528" name="Google Shape;528;p30"/>
          <p:cNvSpPr txBox="1"/>
          <p:nvPr/>
        </p:nvSpPr>
        <p:spPr>
          <a:xfrm>
            <a:off x="5334000" y="30480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Heat Analysis</a:t>
            </a:r>
            <a:endParaRPr sz="1400" b="0" i="0" u="none" strike="noStrike" cap="none">
              <a:solidFill>
                <a:srgbClr val="000000"/>
              </a:solidFill>
              <a:latin typeface="Arial"/>
              <a:ea typeface="Arial"/>
              <a:cs typeface="Arial"/>
              <a:sym typeface="Arial"/>
            </a:endParaRPr>
          </a:p>
        </p:txBody>
      </p:sp>
      <p:pic>
        <p:nvPicPr>
          <p:cNvPr id="529" name="Google Shape;529;p30"/>
          <p:cNvPicPr preferRelativeResize="0"/>
          <p:nvPr/>
        </p:nvPicPr>
        <p:blipFill rotWithShape="1">
          <a:blip r:embed="rId3">
            <a:alphaModFix/>
          </a:blip>
          <a:srcRect/>
          <a:stretch/>
        </p:blipFill>
        <p:spPr>
          <a:xfrm>
            <a:off x="4778828" y="3048000"/>
            <a:ext cx="439881" cy="394995"/>
          </a:xfrm>
          <a:prstGeom prst="rect">
            <a:avLst/>
          </a:prstGeom>
          <a:noFill/>
          <a:ln>
            <a:noFill/>
          </a:ln>
        </p:spPr>
      </p:pic>
      <p:sp>
        <p:nvSpPr>
          <p:cNvPr id="530" name="Google Shape;530;p30"/>
          <p:cNvSpPr txBox="1"/>
          <p:nvPr/>
        </p:nvSpPr>
        <p:spPr>
          <a:xfrm>
            <a:off x="5334000" y="36576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Speed Sensing</a:t>
            </a:r>
            <a:endParaRPr sz="1400" b="0" i="0" u="none" strike="noStrike" cap="none">
              <a:solidFill>
                <a:srgbClr val="000000"/>
              </a:solidFill>
              <a:latin typeface="Arial"/>
              <a:ea typeface="Arial"/>
              <a:cs typeface="Arial"/>
              <a:sym typeface="Arial"/>
            </a:endParaRPr>
          </a:p>
        </p:txBody>
      </p:sp>
      <p:pic>
        <p:nvPicPr>
          <p:cNvPr id="531" name="Google Shape;531;p30"/>
          <p:cNvPicPr preferRelativeResize="0"/>
          <p:nvPr/>
        </p:nvPicPr>
        <p:blipFill rotWithShape="1">
          <a:blip r:embed="rId3">
            <a:alphaModFix/>
          </a:blip>
          <a:srcRect/>
          <a:stretch/>
        </p:blipFill>
        <p:spPr>
          <a:xfrm>
            <a:off x="4778828" y="3657600"/>
            <a:ext cx="439881" cy="394995"/>
          </a:xfrm>
          <a:prstGeom prst="rect">
            <a:avLst/>
          </a:prstGeom>
          <a:noFill/>
          <a:ln>
            <a:noFill/>
          </a:ln>
        </p:spPr>
      </p:pic>
      <p:sp>
        <p:nvSpPr>
          <p:cNvPr id="532" name="Google Shape;532;p30"/>
          <p:cNvSpPr txBox="1"/>
          <p:nvPr/>
        </p:nvSpPr>
        <p:spPr>
          <a:xfrm>
            <a:off x="5334000" y="42672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Corrosive Area</a:t>
            </a:r>
            <a:endParaRPr sz="1400" b="0" i="0" u="none" strike="noStrike" cap="none">
              <a:solidFill>
                <a:srgbClr val="000000"/>
              </a:solidFill>
              <a:latin typeface="Arial"/>
              <a:ea typeface="Arial"/>
              <a:cs typeface="Arial"/>
              <a:sym typeface="Arial"/>
            </a:endParaRPr>
          </a:p>
        </p:txBody>
      </p:sp>
      <p:pic>
        <p:nvPicPr>
          <p:cNvPr id="533" name="Google Shape;533;p30"/>
          <p:cNvPicPr preferRelativeResize="0"/>
          <p:nvPr/>
        </p:nvPicPr>
        <p:blipFill rotWithShape="1">
          <a:blip r:embed="rId3">
            <a:alphaModFix/>
          </a:blip>
          <a:srcRect/>
          <a:stretch/>
        </p:blipFill>
        <p:spPr>
          <a:xfrm>
            <a:off x="4778828" y="4267200"/>
            <a:ext cx="439881" cy="394995"/>
          </a:xfrm>
          <a:prstGeom prst="rect">
            <a:avLst/>
          </a:prstGeom>
          <a:noFill/>
          <a:ln>
            <a:noFill/>
          </a:ln>
        </p:spPr>
      </p:pic>
      <p:sp>
        <p:nvSpPr>
          <p:cNvPr id="534" name="Google Shape;534;p30"/>
          <p:cNvSpPr txBox="1"/>
          <p:nvPr/>
        </p:nvSpPr>
        <p:spPr>
          <a:xfrm>
            <a:off x="5334000" y="4876800"/>
            <a:ext cx="31242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Flammable Area</a:t>
            </a:r>
            <a:endParaRPr sz="1400" b="0" i="0" u="none" strike="noStrike" cap="none">
              <a:solidFill>
                <a:srgbClr val="000000"/>
              </a:solidFill>
              <a:latin typeface="Arial"/>
              <a:ea typeface="Arial"/>
              <a:cs typeface="Arial"/>
              <a:sym typeface="Arial"/>
            </a:endParaRPr>
          </a:p>
        </p:txBody>
      </p:sp>
      <p:pic>
        <p:nvPicPr>
          <p:cNvPr id="535" name="Google Shape;535;p30"/>
          <p:cNvPicPr preferRelativeResize="0"/>
          <p:nvPr/>
        </p:nvPicPr>
        <p:blipFill rotWithShape="1">
          <a:blip r:embed="rId3">
            <a:alphaModFix/>
          </a:blip>
          <a:srcRect/>
          <a:stretch/>
        </p:blipFill>
        <p:spPr>
          <a:xfrm>
            <a:off x="4778828" y="4876800"/>
            <a:ext cx="439881" cy="394995"/>
          </a:xfrm>
          <a:prstGeom prst="rect">
            <a:avLst/>
          </a:prstGeom>
          <a:noFill/>
          <a:ln>
            <a:noFill/>
          </a:ln>
        </p:spPr>
      </p:pic>
      <p:pic>
        <p:nvPicPr>
          <p:cNvPr id="536" name="Google Shape;536;p30" descr="BCG_CoverBases.pdf"/>
          <p:cNvPicPr preferRelativeResize="0"/>
          <p:nvPr/>
        </p:nvPicPr>
        <p:blipFill rotWithShape="1">
          <a:blip r:embed="rId4">
            <a:alphaModFix/>
          </a:blip>
          <a:srcRect/>
          <a:stretch/>
        </p:blipFill>
        <p:spPr>
          <a:xfrm>
            <a:off x="228600" y="1981200"/>
            <a:ext cx="3657600" cy="3657600"/>
          </a:xfrm>
          <a:prstGeom prst="rect">
            <a:avLst/>
          </a:prstGeom>
          <a:noFill/>
          <a:ln>
            <a:noFill/>
          </a:ln>
          <a:effectLst>
            <a:outerShdw blurRad="266700" dist="38100" dir="2460000">
              <a:srgbClr val="000000">
                <a:alpha val="41960"/>
              </a:srgbClr>
            </a:outerShdw>
          </a:effectLst>
        </p:spPr>
      </p:pic>
      <p:sp>
        <p:nvSpPr>
          <p:cNvPr id="537" name="Google Shape;537;p30"/>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538" name="Google Shape;538;p30"/>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 calcmode="lin" valueType="num">
                                      <p:cBhvr additive="base">
                                        <p:cTn id="7" dur="1000"/>
                                        <p:tgtEl>
                                          <p:spTgt spid="518"/>
                                        </p:tgtEl>
                                        <p:attrNameLst>
                                          <p:attrName>ppt_w</p:attrName>
                                        </p:attrNameLst>
                                      </p:cBhvr>
                                      <p:tavLst>
                                        <p:tav tm="0">
                                          <p:val>
                                            <p:strVal val="0"/>
                                          </p:val>
                                        </p:tav>
                                        <p:tav tm="100000">
                                          <p:val>
                                            <p:strVal val="#ppt_w"/>
                                          </p:val>
                                        </p:tav>
                                      </p:tavLst>
                                    </p:anim>
                                    <p:anim calcmode="lin" valueType="num">
                                      <p:cBhvr additive="base">
                                        <p:cTn id="8" dur="1000"/>
                                        <p:tgtEl>
                                          <p:spTgt spid="51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500"/>
                                  </p:stCondLst>
                                  <p:childTnLst>
                                    <p:set>
                                      <p:cBhvr>
                                        <p:cTn id="11" dur="1" fill="hold">
                                          <p:stCondLst>
                                            <p:cond delay="0"/>
                                          </p:stCondLst>
                                        </p:cTn>
                                        <p:tgtEl>
                                          <p:spTgt spid="524"/>
                                        </p:tgtEl>
                                        <p:attrNameLst>
                                          <p:attrName>style.visibility</p:attrName>
                                        </p:attrNameLst>
                                      </p:cBhvr>
                                      <p:to>
                                        <p:strVal val="visible"/>
                                      </p:to>
                                    </p:set>
                                    <p:animEffect transition="in" filter="fade">
                                      <p:cBhvr>
                                        <p:cTn id="12" dur="500"/>
                                        <p:tgtEl>
                                          <p:spTgt spid="524"/>
                                        </p:tgtEl>
                                      </p:cBhvr>
                                    </p:animEffect>
                                  </p:childTnLst>
                                </p:cTn>
                              </p:par>
                            </p:childTnLst>
                          </p:cTn>
                        </p:par>
                        <p:par>
                          <p:cTn id="13" fill="hold">
                            <p:stCondLst>
                              <p:cond delay="1500"/>
                            </p:stCondLst>
                            <p:childTnLst>
                              <p:par>
                                <p:cTn id="14" presetID="10" presetClass="entr" presetSubtype="0" fill="hold" nodeType="afterEffect">
                                  <p:stCondLst>
                                    <p:cond delay="500"/>
                                  </p:stCondLst>
                                  <p:childTnLst>
                                    <p:set>
                                      <p:cBhvr>
                                        <p:cTn id="15" dur="1" fill="hold">
                                          <p:stCondLst>
                                            <p:cond delay="0"/>
                                          </p:stCondLst>
                                        </p:cTn>
                                        <p:tgtEl>
                                          <p:spTgt spid="525"/>
                                        </p:tgtEl>
                                        <p:attrNameLst>
                                          <p:attrName>style.visibility</p:attrName>
                                        </p:attrNameLst>
                                      </p:cBhvr>
                                      <p:to>
                                        <p:strVal val="visible"/>
                                      </p:to>
                                    </p:set>
                                    <p:animEffect transition="in" filter="fade">
                                      <p:cBhvr>
                                        <p:cTn id="16" dur="250"/>
                                        <p:tgtEl>
                                          <p:spTgt spid="525"/>
                                        </p:tgtEl>
                                      </p:cBhvr>
                                    </p:animEffect>
                                  </p:childTnLst>
                                </p:cTn>
                              </p:par>
                            </p:childTnLst>
                          </p:cTn>
                        </p:par>
                        <p:par>
                          <p:cTn id="17" fill="hold">
                            <p:stCondLst>
                              <p:cond delay="1750"/>
                            </p:stCondLst>
                            <p:childTnLst>
                              <p:par>
                                <p:cTn id="18" presetID="10" presetClass="entr" presetSubtype="0" fill="hold" nodeType="afterEffect">
                                  <p:stCondLst>
                                    <p:cond delay="0"/>
                                  </p:stCondLst>
                                  <p:childTnLst>
                                    <p:set>
                                      <p:cBhvr>
                                        <p:cTn id="19" dur="1" fill="hold">
                                          <p:stCondLst>
                                            <p:cond delay="0"/>
                                          </p:stCondLst>
                                        </p:cTn>
                                        <p:tgtEl>
                                          <p:spTgt spid="519"/>
                                        </p:tgtEl>
                                        <p:attrNameLst>
                                          <p:attrName>style.visibility</p:attrName>
                                        </p:attrNameLst>
                                      </p:cBhvr>
                                      <p:to>
                                        <p:strVal val="visible"/>
                                      </p:to>
                                    </p:set>
                                    <p:animEffect transition="in" filter="fade">
                                      <p:cBhvr>
                                        <p:cTn id="20" dur="500"/>
                                        <p:tgtEl>
                                          <p:spTgt spid="519"/>
                                        </p:tgtEl>
                                      </p:cBhvr>
                                    </p:animEffect>
                                  </p:childTnLst>
                                </p:cTn>
                              </p:par>
                            </p:childTnLst>
                          </p:cTn>
                        </p:par>
                        <p:par>
                          <p:cTn id="21" fill="hold">
                            <p:stCondLst>
                              <p:cond delay="2250"/>
                            </p:stCondLst>
                            <p:childTnLst>
                              <p:par>
                                <p:cTn id="22" presetID="10" presetClass="entr" presetSubtype="0" fill="hold" nodeType="afterEffect">
                                  <p:stCondLst>
                                    <p:cond delay="250"/>
                                  </p:stCondLst>
                                  <p:childTnLst>
                                    <p:set>
                                      <p:cBhvr>
                                        <p:cTn id="23" dur="1" fill="hold">
                                          <p:stCondLst>
                                            <p:cond delay="0"/>
                                          </p:stCondLst>
                                        </p:cTn>
                                        <p:tgtEl>
                                          <p:spTgt spid="526"/>
                                        </p:tgtEl>
                                        <p:attrNameLst>
                                          <p:attrName>style.visibility</p:attrName>
                                        </p:attrNameLst>
                                      </p:cBhvr>
                                      <p:to>
                                        <p:strVal val="visible"/>
                                      </p:to>
                                    </p:set>
                                    <p:animEffect transition="in" filter="fade">
                                      <p:cBhvr>
                                        <p:cTn id="24" dur="500"/>
                                        <p:tgtEl>
                                          <p:spTgt spid="526"/>
                                        </p:tgtEl>
                                      </p:cBhvr>
                                    </p:animEffect>
                                  </p:childTnLst>
                                </p:cTn>
                              </p:par>
                            </p:childTnLst>
                          </p:cTn>
                        </p:par>
                        <p:par>
                          <p:cTn id="25" fill="hold">
                            <p:stCondLst>
                              <p:cond delay="2750"/>
                            </p:stCondLst>
                            <p:childTnLst>
                              <p:par>
                                <p:cTn id="26" presetID="10" presetClass="entr" presetSubtype="0" fill="hold" nodeType="afterEffect">
                                  <p:stCondLst>
                                    <p:cond delay="500"/>
                                  </p:stCondLst>
                                  <p:childTnLst>
                                    <p:set>
                                      <p:cBhvr>
                                        <p:cTn id="27" dur="1" fill="hold">
                                          <p:stCondLst>
                                            <p:cond delay="0"/>
                                          </p:stCondLst>
                                        </p:cTn>
                                        <p:tgtEl>
                                          <p:spTgt spid="527"/>
                                        </p:tgtEl>
                                        <p:attrNameLst>
                                          <p:attrName>style.visibility</p:attrName>
                                        </p:attrNameLst>
                                      </p:cBhvr>
                                      <p:to>
                                        <p:strVal val="visible"/>
                                      </p:to>
                                    </p:set>
                                    <p:animEffect transition="in" filter="fade">
                                      <p:cBhvr>
                                        <p:cTn id="28" dur="500"/>
                                        <p:tgtEl>
                                          <p:spTgt spid="527"/>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520"/>
                                        </p:tgtEl>
                                        <p:attrNameLst>
                                          <p:attrName>style.visibility</p:attrName>
                                        </p:attrNameLst>
                                      </p:cBhvr>
                                      <p:to>
                                        <p:strVal val="visible"/>
                                      </p:to>
                                    </p:set>
                                    <p:animEffect transition="in" filter="fade">
                                      <p:cBhvr>
                                        <p:cTn id="32" dur="500"/>
                                        <p:tgtEl>
                                          <p:spTgt spid="520"/>
                                        </p:tgtEl>
                                      </p:cBhvr>
                                    </p:animEffect>
                                  </p:childTnLst>
                                </p:cTn>
                              </p:par>
                            </p:childTnLst>
                          </p:cTn>
                        </p:par>
                        <p:par>
                          <p:cTn id="33" fill="hold">
                            <p:stCondLst>
                              <p:cond delay="3750"/>
                            </p:stCondLst>
                            <p:childTnLst>
                              <p:par>
                                <p:cTn id="34" presetID="10" presetClass="entr" presetSubtype="0" fill="hold" nodeType="afterEffect">
                                  <p:stCondLst>
                                    <p:cond delay="750"/>
                                  </p:stCondLst>
                                  <p:childTnLst>
                                    <p:set>
                                      <p:cBhvr>
                                        <p:cTn id="35" dur="1" fill="hold">
                                          <p:stCondLst>
                                            <p:cond delay="0"/>
                                          </p:stCondLst>
                                        </p:cTn>
                                        <p:tgtEl>
                                          <p:spTgt spid="528"/>
                                        </p:tgtEl>
                                        <p:attrNameLst>
                                          <p:attrName>style.visibility</p:attrName>
                                        </p:attrNameLst>
                                      </p:cBhvr>
                                      <p:to>
                                        <p:strVal val="visible"/>
                                      </p:to>
                                    </p:set>
                                    <p:animEffect transition="in" filter="fade">
                                      <p:cBhvr>
                                        <p:cTn id="36" dur="500"/>
                                        <p:tgtEl>
                                          <p:spTgt spid="528"/>
                                        </p:tgtEl>
                                      </p:cBhvr>
                                    </p:animEffect>
                                  </p:childTnLst>
                                </p:cTn>
                              </p:par>
                            </p:childTnLst>
                          </p:cTn>
                        </p:par>
                        <p:par>
                          <p:cTn id="37" fill="hold">
                            <p:stCondLst>
                              <p:cond delay="4250"/>
                            </p:stCondLst>
                            <p:childTnLst>
                              <p:par>
                                <p:cTn id="38" presetID="10" presetClass="entr" presetSubtype="0" fill="hold" nodeType="afterEffect">
                                  <p:stCondLst>
                                    <p:cond delay="500"/>
                                  </p:stCondLst>
                                  <p:childTnLst>
                                    <p:set>
                                      <p:cBhvr>
                                        <p:cTn id="39" dur="1" fill="hold">
                                          <p:stCondLst>
                                            <p:cond delay="0"/>
                                          </p:stCondLst>
                                        </p:cTn>
                                        <p:tgtEl>
                                          <p:spTgt spid="529"/>
                                        </p:tgtEl>
                                        <p:attrNameLst>
                                          <p:attrName>style.visibility</p:attrName>
                                        </p:attrNameLst>
                                      </p:cBhvr>
                                      <p:to>
                                        <p:strVal val="visible"/>
                                      </p:to>
                                    </p:set>
                                    <p:animEffect transition="in" filter="fade">
                                      <p:cBhvr>
                                        <p:cTn id="40" dur="500"/>
                                        <p:tgtEl>
                                          <p:spTgt spid="529"/>
                                        </p:tgtEl>
                                      </p:cBhvr>
                                    </p:animEffect>
                                  </p:childTnLst>
                                </p:cTn>
                              </p:par>
                            </p:childTnLst>
                          </p:cTn>
                        </p:par>
                        <p:par>
                          <p:cTn id="41" fill="hold">
                            <p:stCondLst>
                              <p:cond delay="4750"/>
                            </p:stCondLst>
                            <p:childTnLst>
                              <p:par>
                                <p:cTn id="42" presetID="10" presetClass="entr" presetSubtype="0" fill="hold" nodeType="afterEffect">
                                  <p:stCondLst>
                                    <p:cond delay="0"/>
                                  </p:stCondLst>
                                  <p:childTnLst>
                                    <p:set>
                                      <p:cBhvr>
                                        <p:cTn id="43" dur="1" fill="hold">
                                          <p:stCondLst>
                                            <p:cond delay="0"/>
                                          </p:stCondLst>
                                        </p:cTn>
                                        <p:tgtEl>
                                          <p:spTgt spid="521"/>
                                        </p:tgtEl>
                                        <p:attrNameLst>
                                          <p:attrName>style.visibility</p:attrName>
                                        </p:attrNameLst>
                                      </p:cBhvr>
                                      <p:to>
                                        <p:strVal val="visible"/>
                                      </p:to>
                                    </p:set>
                                    <p:animEffect transition="in" filter="fade">
                                      <p:cBhvr>
                                        <p:cTn id="44" dur="500"/>
                                        <p:tgtEl>
                                          <p:spTgt spid="521"/>
                                        </p:tgtEl>
                                      </p:cBhvr>
                                    </p:animEffect>
                                  </p:childTnLst>
                                </p:cTn>
                              </p:par>
                            </p:childTnLst>
                          </p:cTn>
                        </p:par>
                        <p:par>
                          <p:cTn id="45" fill="hold">
                            <p:stCondLst>
                              <p:cond delay="5250"/>
                            </p:stCondLst>
                            <p:childTnLst>
                              <p:par>
                                <p:cTn id="46" presetID="10" presetClass="entr" presetSubtype="0" fill="hold" nodeType="afterEffect">
                                  <p:stCondLst>
                                    <p:cond delay="750"/>
                                  </p:stCondLst>
                                  <p:childTnLst>
                                    <p:set>
                                      <p:cBhvr>
                                        <p:cTn id="47" dur="1" fill="hold">
                                          <p:stCondLst>
                                            <p:cond delay="0"/>
                                          </p:stCondLst>
                                        </p:cTn>
                                        <p:tgtEl>
                                          <p:spTgt spid="530"/>
                                        </p:tgtEl>
                                        <p:attrNameLst>
                                          <p:attrName>style.visibility</p:attrName>
                                        </p:attrNameLst>
                                      </p:cBhvr>
                                      <p:to>
                                        <p:strVal val="visible"/>
                                      </p:to>
                                    </p:set>
                                    <p:animEffect transition="in" filter="fade">
                                      <p:cBhvr>
                                        <p:cTn id="48" dur="500"/>
                                        <p:tgtEl>
                                          <p:spTgt spid="530"/>
                                        </p:tgtEl>
                                      </p:cBhvr>
                                    </p:animEffect>
                                  </p:childTnLst>
                                </p:cTn>
                              </p:par>
                            </p:childTnLst>
                          </p:cTn>
                        </p:par>
                        <p:par>
                          <p:cTn id="49" fill="hold">
                            <p:stCondLst>
                              <p:cond delay="5750"/>
                            </p:stCondLst>
                            <p:childTnLst>
                              <p:par>
                                <p:cTn id="50" presetID="10" presetClass="entr" presetSubtype="0" fill="hold" nodeType="afterEffect">
                                  <p:stCondLst>
                                    <p:cond delay="500"/>
                                  </p:stCondLst>
                                  <p:childTnLst>
                                    <p:set>
                                      <p:cBhvr>
                                        <p:cTn id="51" dur="1" fill="hold">
                                          <p:stCondLst>
                                            <p:cond delay="0"/>
                                          </p:stCondLst>
                                        </p:cTn>
                                        <p:tgtEl>
                                          <p:spTgt spid="531"/>
                                        </p:tgtEl>
                                        <p:attrNameLst>
                                          <p:attrName>style.visibility</p:attrName>
                                        </p:attrNameLst>
                                      </p:cBhvr>
                                      <p:to>
                                        <p:strVal val="visible"/>
                                      </p:to>
                                    </p:set>
                                    <p:animEffect transition="in" filter="fade">
                                      <p:cBhvr>
                                        <p:cTn id="52" dur="500"/>
                                        <p:tgtEl>
                                          <p:spTgt spid="531"/>
                                        </p:tgtEl>
                                      </p:cBhvr>
                                    </p:animEffect>
                                  </p:childTnLst>
                                </p:cTn>
                              </p:par>
                            </p:childTnLst>
                          </p:cTn>
                        </p:par>
                        <p:par>
                          <p:cTn id="53" fill="hold">
                            <p:stCondLst>
                              <p:cond delay="6250"/>
                            </p:stCondLst>
                            <p:childTnLst>
                              <p:par>
                                <p:cTn id="54" presetID="10" presetClass="entr" presetSubtype="0" fill="hold" nodeType="afterEffect">
                                  <p:stCondLst>
                                    <p:cond delay="0"/>
                                  </p:stCondLst>
                                  <p:childTnLst>
                                    <p:set>
                                      <p:cBhvr>
                                        <p:cTn id="55" dur="1" fill="hold">
                                          <p:stCondLst>
                                            <p:cond delay="0"/>
                                          </p:stCondLst>
                                        </p:cTn>
                                        <p:tgtEl>
                                          <p:spTgt spid="522"/>
                                        </p:tgtEl>
                                        <p:attrNameLst>
                                          <p:attrName>style.visibility</p:attrName>
                                        </p:attrNameLst>
                                      </p:cBhvr>
                                      <p:to>
                                        <p:strVal val="visible"/>
                                      </p:to>
                                    </p:set>
                                    <p:animEffect transition="in" filter="fade">
                                      <p:cBhvr>
                                        <p:cTn id="56" dur="500"/>
                                        <p:tgtEl>
                                          <p:spTgt spid="522"/>
                                        </p:tgtEl>
                                      </p:cBhvr>
                                    </p:animEffect>
                                  </p:childTnLst>
                                </p:cTn>
                              </p:par>
                            </p:childTnLst>
                          </p:cTn>
                        </p:par>
                        <p:par>
                          <p:cTn id="57" fill="hold">
                            <p:stCondLst>
                              <p:cond delay="6750"/>
                            </p:stCondLst>
                            <p:childTnLst>
                              <p:par>
                                <p:cTn id="58" presetID="10" presetClass="entr" presetSubtype="0" fill="hold" nodeType="afterEffect">
                                  <p:stCondLst>
                                    <p:cond delay="750"/>
                                  </p:stCondLst>
                                  <p:childTnLst>
                                    <p:set>
                                      <p:cBhvr>
                                        <p:cTn id="59" dur="1" fill="hold">
                                          <p:stCondLst>
                                            <p:cond delay="0"/>
                                          </p:stCondLst>
                                        </p:cTn>
                                        <p:tgtEl>
                                          <p:spTgt spid="532"/>
                                        </p:tgtEl>
                                        <p:attrNameLst>
                                          <p:attrName>style.visibility</p:attrName>
                                        </p:attrNameLst>
                                      </p:cBhvr>
                                      <p:to>
                                        <p:strVal val="visible"/>
                                      </p:to>
                                    </p:set>
                                    <p:animEffect transition="in" filter="fade">
                                      <p:cBhvr>
                                        <p:cTn id="60" dur="500"/>
                                        <p:tgtEl>
                                          <p:spTgt spid="532"/>
                                        </p:tgtEl>
                                      </p:cBhvr>
                                    </p:animEffect>
                                  </p:childTnLst>
                                </p:cTn>
                              </p:par>
                            </p:childTnLst>
                          </p:cTn>
                        </p:par>
                        <p:par>
                          <p:cTn id="61" fill="hold">
                            <p:stCondLst>
                              <p:cond delay="7250"/>
                            </p:stCondLst>
                            <p:childTnLst>
                              <p:par>
                                <p:cTn id="62" presetID="10" presetClass="entr" presetSubtype="0" fill="hold" nodeType="afterEffect">
                                  <p:stCondLst>
                                    <p:cond delay="500"/>
                                  </p:stCondLst>
                                  <p:childTnLst>
                                    <p:set>
                                      <p:cBhvr>
                                        <p:cTn id="63" dur="1" fill="hold">
                                          <p:stCondLst>
                                            <p:cond delay="0"/>
                                          </p:stCondLst>
                                        </p:cTn>
                                        <p:tgtEl>
                                          <p:spTgt spid="533"/>
                                        </p:tgtEl>
                                        <p:attrNameLst>
                                          <p:attrName>style.visibility</p:attrName>
                                        </p:attrNameLst>
                                      </p:cBhvr>
                                      <p:to>
                                        <p:strVal val="visible"/>
                                      </p:to>
                                    </p:set>
                                    <p:animEffect transition="in" filter="fade">
                                      <p:cBhvr>
                                        <p:cTn id="64" dur="500"/>
                                        <p:tgtEl>
                                          <p:spTgt spid="533"/>
                                        </p:tgtEl>
                                      </p:cBhvr>
                                    </p:animEffect>
                                  </p:childTnLst>
                                </p:cTn>
                              </p:par>
                            </p:childTnLst>
                          </p:cTn>
                        </p:par>
                        <p:par>
                          <p:cTn id="65" fill="hold">
                            <p:stCondLst>
                              <p:cond delay="7750"/>
                            </p:stCondLst>
                            <p:childTnLst>
                              <p:par>
                                <p:cTn id="66" presetID="10" presetClass="entr" presetSubtype="0" fill="hold" nodeType="afterEffect">
                                  <p:stCondLst>
                                    <p:cond delay="0"/>
                                  </p:stCondLst>
                                  <p:childTnLst>
                                    <p:set>
                                      <p:cBhvr>
                                        <p:cTn id="67" dur="1" fill="hold">
                                          <p:stCondLst>
                                            <p:cond delay="0"/>
                                          </p:stCondLst>
                                        </p:cTn>
                                        <p:tgtEl>
                                          <p:spTgt spid="523"/>
                                        </p:tgtEl>
                                        <p:attrNameLst>
                                          <p:attrName>style.visibility</p:attrName>
                                        </p:attrNameLst>
                                      </p:cBhvr>
                                      <p:to>
                                        <p:strVal val="visible"/>
                                      </p:to>
                                    </p:set>
                                    <p:animEffect transition="in" filter="fade">
                                      <p:cBhvr>
                                        <p:cTn id="68" dur="500"/>
                                        <p:tgtEl>
                                          <p:spTgt spid="523"/>
                                        </p:tgtEl>
                                      </p:cBhvr>
                                    </p:animEffect>
                                  </p:childTnLst>
                                </p:cTn>
                              </p:par>
                            </p:childTnLst>
                          </p:cTn>
                        </p:par>
                        <p:par>
                          <p:cTn id="69" fill="hold">
                            <p:stCondLst>
                              <p:cond delay="8250"/>
                            </p:stCondLst>
                            <p:childTnLst>
                              <p:par>
                                <p:cTn id="70" presetID="10" presetClass="entr" presetSubtype="0" fill="hold" nodeType="afterEffect">
                                  <p:stCondLst>
                                    <p:cond delay="750"/>
                                  </p:stCondLst>
                                  <p:childTnLst>
                                    <p:set>
                                      <p:cBhvr>
                                        <p:cTn id="71" dur="1" fill="hold">
                                          <p:stCondLst>
                                            <p:cond delay="0"/>
                                          </p:stCondLst>
                                        </p:cTn>
                                        <p:tgtEl>
                                          <p:spTgt spid="534"/>
                                        </p:tgtEl>
                                        <p:attrNameLst>
                                          <p:attrName>style.visibility</p:attrName>
                                        </p:attrNameLst>
                                      </p:cBhvr>
                                      <p:to>
                                        <p:strVal val="visible"/>
                                      </p:to>
                                    </p:set>
                                    <p:animEffect transition="in" filter="fade">
                                      <p:cBhvr>
                                        <p:cTn id="72" dur="500"/>
                                        <p:tgtEl>
                                          <p:spTgt spid="534"/>
                                        </p:tgtEl>
                                      </p:cBhvr>
                                    </p:animEffect>
                                  </p:childTnLst>
                                </p:cTn>
                              </p:par>
                            </p:childTnLst>
                          </p:cTn>
                        </p:par>
                        <p:par>
                          <p:cTn id="73" fill="hold">
                            <p:stCondLst>
                              <p:cond delay="8750"/>
                            </p:stCondLst>
                            <p:childTnLst>
                              <p:par>
                                <p:cTn id="74" presetID="10" presetClass="entr" presetSubtype="0" fill="hold" nodeType="afterEffect">
                                  <p:stCondLst>
                                    <p:cond delay="500"/>
                                  </p:stCondLst>
                                  <p:childTnLst>
                                    <p:set>
                                      <p:cBhvr>
                                        <p:cTn id="75" dur="1" fill="hold">
                                          <p:stCondLst>
                                            <p:cond delay="0"/>
                                          </p:stCondLst>
                                        </p:cTn>
                                        <p:tgtEl>
                                          <p:spTgt spid="535"/>
                                        </p:tgtEl>
                                        <p:attrNameLst>
                                          <p:attrName>style.visibility</p:attrName>
                                        </p:attrNameLst>
                                      </p:cBhvr>
                                      <p:to>
                                        <p:strVal val="visible"/>
                                      </p:to>
                                    </p:set>
                                    <p:animEffect transition="in" filter="fade">
                                      <p:cBhvr>
                                        <p:cTn id="76" dur="500"/>
                                        <p:tgtEl>
                                          <p:spTgt spid="535"/>
                                        </p:tgtEl>
                                      </p:cBhvr>
                                    </p:animEffect>
                                  </p:childTnLst>
                                </p:cTn>
                              </p:par>
                            </p:childTnLst>
                          </p:cTn>
                        </p:par>
                        <p:par>
                          <p:cTn id="77" fill="hold">
                            <p:stCondLst>
                              <p:cond delay="9250"/>
                            </p:stCondLst>
                            <p:childTnLst>
                              <p:par>
                                <p:cTn id="78" presetID="10" presetClass="entr" presetSubtype="0" fill="hold" nodeType="afterEffect">
                                  <p:stCondLst>
                                    <p:cond delay="500"/>
                                  </p:stCondLst>
                                  <p:childTnLst>
                                    <p:set>
                                      <p:cBhvr>
                                        <p:cTn id="79" dur="1" fill="hold">
                                          <p:stCondLst>
                                            <p:cond delay="0"/>
                                          </p:stCondLst>
                                        </p:cTn>
                                        <p:tgtEl>
                                          <p:spTgt spid="536"/>
                                        </p:tgtEl>
                                        <p:attrNameLst>
                                          <p:attrName>style.visibility</p:attrName>
                                        </p:attrNameLst>
                                      </p:cBhvr>
                                      <p:to>
                                        <p:strVal val="visible"/>
                                      </p:to>
                                    </p:set>
                                    <p:animEffect transition="in" filter="fade">
                                      <p:cBhvr>
                                        <p:cTn id="80" dur="10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1"/>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ERGONOMIC &amp; MAINTENANCE-FRIENDLY</a:t>
            </a:r>
            <a:endParaRPr sz="2400" b="0" i="0" u="none" strike="noStrike" cap="none">
              <a:solidFill>
                <a:srgbClr val="FF9333"/>
              </a:solidFill>
              <a:latin typeface="Arial"/>
              <a:ea typeface="Arial"/>
              <a:cs typeface="Arial"/>
              <a:sym typeface="Arial"/>
            </a:endParaRPr>
          </a:p>
        </p:txBody>
      </p:sp>
      <p:sp>
        <p:nvSpPr>
          <p:cNvPr id="545" name="Google Shape;545;p31"/>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546" name="Google Shape;546;p31"/>
          <p:cNvSpPr/>
          <p:nvPr/>
        </p:nvSpPr>
        <p:spPr>
          <a:xfrm>
            <a:off x="567690" y="1143000"/>
            <a:ext cx="8001000" cy="458587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Design your guards to be ergonomic and maintenance-friendly.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CSA states that:</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Machinery should be designed to enable all adjustments, lubrication, and maintenance to be carried out without removing the guard or disabling a safety device, and without extensive dismantling of machinery components. When removal of safeguards </a:t>
            </a:r>
            <a:r>
              <a:rPr lang="en-US" sz="1600" b="1" i="0" u="none" strike="noStrike" cap="none">
                <a:solidFill>
                  <a:schemeClr val="dk1"/>
                </a:solidFill>
                <a:latin typeface="Calibri"/>
                <a:ea typeface="Calibri"/>
                <a:cs typeface="Calibri"/>
                <a:sym typeface="Calibri"/>
              </a:rPr>
              <a:t>are </a:t>
            </a:r>
            <a:r>
              <a:rPr lang="en-US" sz="1600" b="0" i="0" u="none" strike="noStrike" cap="none">
                <a:solidFill>
                  <a:schemeClr val="dk1"/>
                </a:solidFill>
                <a:latin typeface="Calibri"/>
                <a:ea typeface="Calibri"/>
                <a:cs typeface="Calibri"/>
                <a:sym typeface="Calibri"/>
              </a:rPr>
              <a:t>required, it shall be conducted under appropriate administrative controls ensuring that;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alibri"/>
              <a:buAutoNum type="alphaLcParenR"/>
            </a:pPr>
            <a:r>
              <a:rPr lang="en-US" sz="1600" b="0" i="0" u="none" strike="noStrike" cap="none">
                <a:solidFill>
                  <a:schemeClr val="dk1"/>
                </a:solidFill>
                <a:latin typeface="Calibri"/>
                <a:ea typeface="Calibri"/>
                <a:cs typeface="Calibri"/>
                <a:sym typeface="Calibri"/>
              </a:rPr>
              <a:t>the work is conducted using procedural controls and alternate safeguarding techniques to control the risk as effectively as possible; and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alibri"/>
              <a:buAutoNum type="alphaLcParenR"/>
            </a:pPr>
            <a:r>
              <a:rPr lang="en-US" sz="1600" b="0" i="0" u="none" strike="noStrike" cap="none">
                <a:solidFill>
                  <a:schemeClr val="dk1"/>
                </a:solidFill>
                <a:latin typeface="Calibri"/>
                <a:ea typeface="Calibri"/>
                <a:cs typeface="Calibri"/>
                <a:sym typeface="Calibri"/>
              </a:rPr>
              <a:t>the safeguards are restored to full operational status, and their operation verified before the machinery is returned to normal service. </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**The maintenance and repair crew must never fail to replace the guards before the job is considered finished and the machine is released from lockout.**</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547" name="Google Shape;547;p31"/>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44"/>
                                        </p:tgtEl>
                                        <p:attrNameLst>
                                          <p:attrName>style.visibility</p:attrName>
                                        </p:attrNameLst>
                                      </p:cBhvr>
                                      <p:to>
                                        <p:strVal val="visible"/>
                                      </p:to>
                                    </p:set>
                                    <p:anim calcmode="lin" valueType="num">
                                      <p:cBhvr additive="base">
                                        <p:cTn id="7" dur="1000"/>
                                        <p:tgtEl>
                                          <p:spTgt spid="544"/>
                                        </p:tgtEl>
                                        <p:attrNameLst>
                                          <p:attrName>ppt_w</p:attrName>
                                        </p:attrNameLst>
                                      </p:cBhvr>
                                      <p:tavLst>
                                        <p:tav tm="0">
                                          <p:val>
                                            <p:strVal val="0"/>
                                          </p:val>
                                        </p:tav>
                                        <p:tav tm="100000">
                                          <p:val>
                                            <p:strVal val="#ppt_w"/>
                                          </p:val>
                                        </p:tav>
                                      </p:tavLst>
                                    </p:anim>
                                    <p:anim calcmode="lin" valueType="num">
                                      <p:cBhvr additive="base">
                                        <p:cTn id="8" dur="1000"/>
                                        <p:tgtEl>
                                          <p:spTgt spid="54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32"/>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MAINTENANCE-FRIENDLY COUPLING GUARD</a:t>
            </a:r>
            <a:endParaRPr sz="2400" b="0" i="0" u="none" strike="noStrike" cap="none">
              <a:solidFill>
                <a:srgbClr val="FF9333"/>
              </a:solidFill>
              <a:latin typeface="Arial"/>
              <a:ea typeface="Arial"/>
              <a:cs typeface="Arial"/>
              <a:sym typeface="Arial"/>
            </a:endParaRPr>
          </a:p>
        </p:txBody>
      </p:sp>
      <p:grpSp>
        <p:nvGrpSpPr>
          <p:cNvPr id="554" name="Google Shape;554;p32"/>
          <p:cNvGrpSpPr/>
          <p:nvPr/>
        </p:nvGrpSpPr>
        <p:grpSpPr>
          <a:xfrm>
            <a:off x="1752531" y="1447769"/>
            <a:ext cx="5955975" cy="4139766"/>
            <a:chOff x="1600201" y="1295387"/>
            <a:chExt cx="6248400" cy="4580400"/>
          </a:xfrm>
        </p:grpSpPr>
        <p:sp>
          <p:nvSpPr>
            <p:cNvPr id="555" name="Google Shape;555;p32"/>
            <p:cNvSpPr/>
            <p:nvPr/>
          </p:nvSpPr>
          <p:spPr>
            <a:xfrm>
              <a:off x="1600201" y="1295387"/>
              <a:ext cx="6248400" cy="4580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556" name="Google Shape;556;p32" descr="C:\Users\kharris\Desktop\Misc Pictures\Coupling-2wc-new.jpg"/>
            <p:cNvPicPr preferRelativeResize="0"/>
            <p:nvPr/>
          </p:nvPicPr>
          <p:blipFill rotWithShape="1">
            <a:blip r:embed="rId3">
              <a:alphaModFix/>
            </a:blip>
            <a:srcRect t="3365" b="7313"/>
            <a:stretch/>
          </p:blipFill>
          <p:spPr>
            <a:xfrm>
              <a:off x="1790700" y="1382713"/>
              <a:ext cx="6057900" cy="4327525"/>
            </a:xfrm>
            <a:prstGeom prst="rect">
              <a:avLst/>
            </a:prstGeom>
            <a:noFill/>
            <a:ln>
              <a:noFill/>
            </a:ln>
          </p:spPr>
        </p:pic>
      </p:grpSp>
      <p:sp>
        <p:nvSpPr>
          <p:cNvPr id="557" name="Google Shape;557;p32"/>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558" name="Google Shape;558;p32"/>
          <p:cNvSpPr/>
          <p:nvPr/>
        </p:nvSpPr>
        <p:spPr>
          <a:xfrm>
            <a:off x="0" y="1066800"/>
            <a:ext cx="9144000"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This shows how the modular design can be easily disassembled for maintenance.</a:t>
            </a:r>
            <a:endParaRPr sz="1400" b="0" i="0" u="none" strike="noStrike" cap="none">
              <a:solidFill>
                <a:schemeClr val="dk1"/>
              </a:solidFill>
              <a:latin typeface="Calibri"/>
              <a:ea typeface="Calibri"/>
              <a:cs typeface="Calibri"/>
              <a:sym typeface="Calibri"/>
            </a:endParaRPr>
          </a:p>
        </p:txBody>
      </p:sp>
      <p:pic>
        <p:nvPicPr>
          <p:cNvPr id="559" name="Google Shape;559;p32"/>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53"/>
                                        </p:tgtEl>
                                        <p:attrNameLst>
                                          <p:attrName>style.visibility</p:attrName>
                                        </p:attrNameLst>
                                      </p:cBhvr>
                                      <p:to>
                                        <p:strVal val="visible"/>
                                      </p:to>
                                    </p:set>
                                    <p:anim calcmode="lin" valueType="num">
                                      <p:cBhvr additive="base">
                                        <p:cTn id="7" dur="1000"/>
                                        <p:tgtEl>
                                          <p:spTgt spid="553"/>
                                        </p:tgtEl>
                                        <p:attrNameLst>
                                          <p:attrName>ppt_w</p:attrName>
                                        </p:attrNameLst>
                                      </p:cBhvr>
                                      <p:tavLst>
                                        <p:tav tm="0">
                                          <p:val>
                                            <p:strVal val="0"/>
                                          </p:val>
                                        </p:tav>
                                        <p:tav tm="100000">
                                          <p:val>
                                            <p:strVal val="#ppt_w"/>
                                          </p:val>
                                        </p:tav>
                                      </p:tavLst>
                                    </p:anim>
                                    <p:anim calcmode="lin" valueType="num">
                                      <p:cBhvr additive="base">
                                        <p:cTn id="8" dur="1000"/>
                                        <p:tgtEl>
                                          <p:spTgt spid="55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554"/>
                                        </p:tgtEl>
                                        <p:attrNameLst>
                                          <p:attrName>style.visibility</p:attrName>
                                        </p:attrNameLst>
                                      </p:cBhvr>
                                      <p:to>
                                        <p:strVal val="visible"/>
                                      </p:to>
                                    </p:set>
                                    <p:animEffect transition="in" filter="fade">
                                      <p:cBhvr>
                                        <p:cTn id="12" dur="20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pSp>
        <p:nvGrpSpPr>
          <p:cNvPr id="565" name="Google Shape;565;p33"/>
          <p:cNvGrpSpPr/>
          <p:nvPr/>
        </p:nvGrpSpPr>
        <p:grpSpPr>
          <a:xfrm>
            <a:off x="76200" y="3802645"/>
            <a:ext cx="5810812" cy="2138832"/>
            <a:chOff x="1066800" y="3802645"/>
            <a:chExt cx="5810812" cy="2138832"/>
          </a:xfrm>
        </p:grpSpPr>
        <p:pic>
          <p:nvPicPr>
            <p:cNvPr id="566" name="Google Shape;566;p33"/>
            <p:cNvPicPr preferRelativeResize="0"/>
            <p:nvPr/>
          </p:nvPicPr>
          <p:blipFill rotWithShape="1">
            <a:blip r:embed="rId3">
              <a:alphaModFix/>
            </a:blip>
            <a:srcRect/>
            <a:stretch/>
          </p:blipFill>
          <p:spPr>
            <a:xfrm>
              <a:off x="4114800" y="3802645"/>
              <a:ext cx="2762812" cy="2072109"/>
            </a:xfrm>
            <a:prstGeom prst="rect">
              <a:avLst/>
            </a:prstGeom>
            <a:noFill/>
            <a:ln>
              <a:noFill/>
            </a:ln>
          </p:spPr>
        </p:pic>
        <p:sp>
          <p:nvSpPr>
            <p:cNvPr id="567" name="Google Shape;567;p33"/>
            <p:cNvSpPr txBox="1"/>
            <p:nvPr/>
          </p:nvSpPr>
          <p:spPr>
            <a:xfrm>
              <a:off x="1066800" y="4402594"/>
              <a:ext cx="3200400" cy="153888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Tie Wrap to Lock: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CSA’s Tool to Remove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333"/>
                  </a:solidFill>
                  <a:latin typeface="Calibri"/>
                  <a:ea typeface="Calibri"/>
                  <a:cs typeface="Calibri"/>
                  <a:sym typeface="Calibri"/>
                </a:rPr>
                <a:t>REMEMBER TO REPLACE THE TIE WRAP</a:t>
              </a:r>
              <a:endParaRPr sz="1400" b="0" i="0" u="none" strike="noStrike" cap="none">
                <a:solidFill>
                  <a:srgbClr val="000000"/>
                </a:solidFill>
                <a:latin typeface="Arial"/>
                <a:ea typeface="Arial"/>
                <a:cs typeface="Arial"/>
                <a:sym typeface="Arial"/>
              </a:endParaRPr>
            </a:p>
          </p:txBody>
        </p:sp>
      </p:grpSp>
      <p:sp>
        <p:nvSpPr>
          <p:cNvPr id="568" name="Google Shape;568;p33"/>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FASTENING SYSTEM</a:t>
            </a:r>
            <a:endParaRPr sz="2400" b="0" i="0" u="none" strike="noStrike" cap="none">
              <a:solidFill>
                <a:srgbClr val="FF9333"/>
              </a:solidFill>
              <a:latin typeface="Arial"/>
              <a:ea typeface="Arial"/>
              <a:cs typeface="Arial"/>
              <a:sym typeface="Arial"/>
            </a:endParaRPr>
          </a:p>
        </p:txBody>
      </p:sp>
      <p:grpSp>
        <p:nvGrpSpPr>
          <p:cNvPr id="569" name="Google Shape;569;p33"/>
          <p:cNvGrpSpPr/>
          <p:nvPr/>
        </p:nvGrpSpPr>
        <p:grpSpPr>
          <a:xfrm>
            <a:off x="228599" y="1487492"/>
            <a:ext cx="2667001" cy="2398708"/>
            <a:chOff x="228599" y="1487492"/>
            <a:chExt cx="2667001" cy="2398708"/>
          </a:xfrm>
        </p:grpSpPr>
        <p:pic>
          <p:nvPicPr>
            <p:cNvPr id="570" name="Google Shape;570;p33"/>
            <p:cNvPicPr preferRelativeResize="0"/>
            <p:nvPr/>
          </p:nvPicPr>
          <p:blipFill rotWithShape="1">
            <a:blip r:embed="rId4">
              <a:alphaModFix/>
            </a:blip>
            <a:srcRect/>
            <a:stretch/>
          </p:blipFill>
          <p:spPr>
            <a:xfrm>
              <a:off x="369363" y="1487492"/>
              <a:ext cx="2385476" cy="1789107"/>
            </a:xfrm>
            <a:prstGeom prst="rect">
              <a:avLst/>
            </a:prstGeom>
            <a:noFill/>
            <a:ln>
              <a:noFill/>
            </a:ln>
          </p:spPr>
        </p:pic>
        <p:sp>
          <p:nvSpPr>
            <p:cNvPr id="571" name="Google Shape;571;p33"/>
            <p:cNvSpPr/>
            <p:nvPr/>
          </p:nvSpPr>
          <p:spPr>
            <a:xfrm>
              <a:off x="228599"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2" name="Google Shape;572;p33"/>
            <p:cNvSpPr txBox="1"/>
            <p:nvPr/>
          </p:nvSpPr>
          <p:spPr>
            <a:xfrm>
              <a:off x="228600" y="3429000"/>
              <a:ext cx="2667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FULLY OPENED POSITION</a:t>
              </a:r>
              <a:endParaRPr sz="1400" b="0" i="0" u="none" strike="noStrike" cap="none">
                <a:solidFill>
                  <a:srgbClr val="000000"/>
                </a:solidFill>
                <a:latin typeface="Arial"/>
                <a:ea typeface="Arial"/>
                <a:cs typeface="Arial"/>
                <a:sym typeface="Arial"/>
              </a:endParaRPr>
            </a:p>
          </p:txBody>
        </p:sp>
        <p:sp>
          <p:nvSpPr>
            <p:cNvPr id="573" name="Google Shape;573;p33"/>
            <p:cNvSpPr/>
            <p:nvPr/>
          </p:nvSpPr>
          <p:spPr>
            <a:xfrm>
              <a:off x="228600"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74" name="Google Shape;574;p33"/>
          <p:cNvPicPr preferRelativeResize="0"/>
          <p:nvPr/>
        </p:nvPicPr>
        <p:blipFill rotWithShape="1">
          <a:blip r:embed="rId5">
            <a:alphaModFix/>
          </a:blip>
          <a:srcRect/>
          <a:stretch/>
        </p:blipFill>
        <p:spPr>
          <a:xfrm>
            <a:off x="3229274" y="1298007"/>
            <a:ext cx="2638125" cy="1978593"/>
          </a:xfrm>
          <a:prstGeom prst="rect">
            <a:avLst/>
          </a:prstGeom>
          <a:noFill/>
          <a:ln>
            <a:noFill/>
          </a:ln>
        </p:spPr>
      </p:pic>
      <p:sp>
        <p:nvSpPr>
          <p:cNvPr id="575" name="Google Shape;575;p33"/>
          <p:cNvSpPr/>
          <p:nvPr/>
        </p:nvSpPr>
        <p:spPr>
          <a:xfrm>
            <a:off x="3200399"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6" name="Google Shape;576;p33"/>
          <p:cNvSpPr txBox="1"/>
          <p:nvPr/>
        </p:nvSpPr>
        <p:spPr>
          <a:xfrm>
            <a:off x="3200400" y="3429000"/>
            <a:ext cx="27432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PARTIALLY OPENED POSITION</a:t>
            </a:r>
            <a:endParaRPr sz="1400" b="0" i="0" u="none" strike="noStrike" cap="none">
              <a:solidFill>
                <a:srgbClr val="000000"/>
              </a:solidFill>
              <a:latin typeface="Arial"/>
              <a:ea typeface="Arial"/>
              <a:cs typeface="Arial"/>
              <a:sym typeface="Arial"/>
            </a:endParaRPr>
          </a:p>
        </p:txBody>
      </p:sp>
      <p:sp>
        <p:nvSpPr>
          <p:cNvPr id="577" name="Google Shape;577;p33"/>
          <p:cNvSpPr/>
          <p:nvPr/>
        </p:nvSpPr>
        <p:spPr>
          <a:xfrm>
            <a:off x="3200399"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78" name="Google Shape;578;p33"/>
          <p:cNvGrpSpPr/>
          <p:nvPr/>
        </p:nvGrpSpPr>
        <p:grpSpPr>
          <a:xfrm>
            <a:off x="6172200" y="1275944"/>
            <a:ext cx="2667542" cy="2610256"/>
            <a:chOff x="6172200" y="1275944"/>
            <a:chExt cx="2667542" cy="2610256"/>
          </a:xfrm>
        </p:grpSpPr>
        <p:pic>
          <p:nvPicPr>
            <p:cNvPr id="579" name="Google Shape;579;p33"/>
            <p:cNvPicPr preferRelativeResize="0"/>
            <p:nvPr/>
          </p:nvPicPr>
          <p:blipFill rotWithShape="1">
            <a:blip r:embed="rId6">
              <a:alphaModFix/>
            </a:blip>
            <a:srcRect/>
            <a:stretch/>
          </p:blipFill>
          <p:spPr>
            <a:xfrm>
              <a:off x="6172200" y="1275944"/>
              <a:ext cx="2667542" cy="2000656"/>
            </a:xfrm>
            <a:prstGeom prst="rect">
              <a:avLst/>
            </a:prstGeom>
            <a:noFill/>
            <a:ln>
              <a:noFill/>
            </a:ln>
          </p:spPr>
        </p:pic>
        <p:sp>
          <p:nvSpPr>
            <p:cNvPr id="580" name="Google Shape;580;p33"/>
            <p:cNvSpPr/>
            <p:nvPr/>
          </p:nvSpPr>
          <p:spPr>
            <a:xfrm>
              <a:off x="6172200"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1" name="Google Shape;581;p33"/>
            <p:cNvSpPr txBox="1"/>
            <p:nvPr/>
          </p:nvSpPr>
          <p:spPr>
            <a:xfrm>
              <a:off x="6172201" y="3429000"/>
              <a:ext cx="2667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PARTIALLY CLOSED POSITION</a:t>
              </a:r>
              <a:endParaRPr sz="1400" b="0" i="0" u="none" strike="noStrike" cap="none">
                <a:solidFill>
                  <a:srgbClr val="000000"/>
                </a:solidFill>
                <a:latin typeface="Arial"/>
                <a:ea typeface="Arial"/>
                <a:cs typeface="Arial"/>
                <a:sym typeface="Arial"/>
              </a:endParaRPr>
            </a:p>
          </p:txBody>
        </p:sp>
        <p:sp>
          <p:nvSpPr>
            <p:cNvPr id="582" name="Google Shape;582;p33"/>
            <p:cNvSpPr/>
            <p:nvPr/>
          </p:nvSpPr>
          <p:spPr>
            <a:xfrm>
              <a:off x="6172200"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83" name="Google Shape;583;p33"/>
          <p:cNvPicPr preferRelativeResize="0"/>
          <p:nvPr/>
        </p:nvPicPr>
        <p:blipFill rotWithShape="1">
          <a:blip r:embed="rId7">
            <a:alphaModFix/>
          </a:blip>
          <a:srcRect/>
          <a:stretch/>
        </p:blipFill>
        <p:spPr>
          <a:xfrm>
            <a:off x="3914612" y="1981200"/>
            <a:ext cx="1142294" cy="4099918"/>
          </a:xfrm>
          <a:prstGeom prst="rect">
            <a:avLst/>
          </a:prstGeom>
          <a:noFill/>
          <a:ln>
            <a:noFill/>
          </a:ln>
        </p:spPr>
      </p:pic>
      <p:sp>
        <p:nvSpPr>
          <p:cNvPr id="584" name="Google Shape;584;p33"/>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585" name="Google Shape;585;p33"/>
          <p:cNvSpPr/>
          <p:nvPr/>
        </p:nvSpPr>
        <p:spPr>
          <a:xfrm>
            <a:off x="942450" y="1259350"/>
            <a:ext cx="71829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300" b="0" i="0" u="none" strike="noStrike" cap="none">
                <a:solidFill>
                  <a:schemeClr val="dk1"/>
                </a:solidFill>
                <a:latin typeface="Calibri"/>
                <a:ea typeface="Calibri"/>
                <a:cs typeface="Calibri"/>
                <a:sym typeface="Calibri"/>
              </a:rPr>
              <a:t>Bolts are commonly used as fastening systems but they can rust and often need replacing.  Wearing gloves can make it difficult to manipulate them and they can be dropped and lost. </a:t>
            </a:r>
            <a:endParaRPr sz="1100" b="0" i="0" u="none" strike="noStrike" cap="none">
              <a:solidFill>
                <a:srgbClr val="000000"/>
              </a:solidFill>
              <a:latin typeface="Arial"/>
              <a:ea typeface="Arial"/>
              <a:cs typeface="Arial"/>
              <a:sym typeface="Arial"/>
            </a:endParaRPr>
          </a:p>
        </p:txBody>
      </p:sp>
      <p:sp>
        <p:nvSpPr>
          <p:cNvPr id="586" name="Google Shape;586;p33"/>
          <p:cNvSpPr/>
          <p:nvPr/>
        </p:nvSpPr>
        <p:spPr>
          <a:xfrm>
            <a:off x="2266950" y="1100703"/>
            <a:ext cx="45720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A more user friendly alternative is the Smart Wedge Clamp.</a:t>
            </a:r>
            <a:endParaRPr sz="1200" b="0" i="0" u="none" strike="noStrike" cap="none">
              <a:solidFill>
                <a:srgbClr val="000000"/>
              </a:solidFill>
              <a:latin typeface="Arial"/>
              <a:ea typeface="Arial"/>
              <a:cs typeface="Arial"/>
              <a:sym typeface="Arial"/>
            </a:endParaRPr>
          </a:p>
        </p:txBody>
      </p:sp>
      <p:sp>
        <p:nvSpPr>
          <p:cNvPr id="587" name="Google Shape;587;p33"/>
          <p:cNvSpPr/>
          <p:nvPr/>
        </p:nvSpPr>
        <p:spPr>
          <a:xfrm>
            <a:off x="6172200" y="4980582"/>
            <a:ext cx="2667000" cy="382905"/>
          </a:xfrm>
          <a:prstGeom prst="rect">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PATENT PENDING</a:t>
            </a:r>
            <a:endParaRPr sz="1200" b="1" i="0" u="none" strike="noStrike" cap="none">
              <a:solidFill>
                <a:schemeClr val="dk1"/>
              </a:solidFill>
              <a:latin typeface="Calibri"/>
              <a:ea typeface="Calibri"/>
              <a:cs typeface="Calibri"/>
              <a:sym typeface="Calibri"/>
            </a:endParaRPr>
          </a:p>
        </p:txBody>
      </p:sp>
      <p:pic>
        <p:nvPicPr>
          <p:cNvPr id="588" name="Google Shape;588;p33"/>
          <p:cNvPicPr preferRelativeResize="0"/>
          <p:nvPr/>
        </p:nvPicPr>
        <p:blipFill rotWithShape="1">
          <a:blip r:embed="rId8">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68"/>
                                        </p:tgtEl>
                                        <p:attrNameLst>
                                          <p:attrName>style.visibility</p:attrName>
                                        </p:attrNameLst>
                                      </p:cBhvr>
                                      <p:to>
                                        <p:strVal val="visible"/>
                                      </p:to>
                                    </p:set>
                                    <p:anim calcmode="lin" valueType="num">
                                      <p:cBhvr additive="base">
                                        <p:cTn id="7" dur="1000"/>
                                        <p:tgtEl>
                                          <p:spTgt spid="568"/>
                                        </p:tgtEl>
                                        <p:attrNameLst>
                                          <p:attrName>ppt_w</p:attrName>
                                        </p:attrNameLst>
                                      </p:cBhvr>
                                      <p:tavLst>
                                        <p:tav tm="0">
                                          <p:val>
                                            <p:strVal val="0"/>
                                          </p:val>
                                        </p:tav>
                                        <p:tav tm="100000">
                                          <p:val>
                                            <p:strVal val="#ppt_w"/>
                                          </p:val>
                                        </p:tav>
                                      </p:tavLst>
                                    </p:anim>
                                    <p:anim calcmode="lin" valueType="num">
                                      <p:cBhvr additive="base">
                                        <p:cTn id="8" dur="1000"/>
                                        <p:tgtEl>
                                          <p:spTgt spid="568"/>
                                        </p:tgtEl>
                                        <p:attrNameLst>
                                          <p:attrName>ppt_h</p:attrName>
                                        </p:attrNameLst>
                                      </p:cBhvr>
                                      <p:tavLst>
                                        <p:tav tm="0">
                                          <p:val>
                                            <p:strVal val="0"/>
                                          </p:val>
                                        </p:tav>
                                        <p:tav tm="100000">
                                          <p:val>
                                            <p:strVal val="#ppt_h"/>
                                          </p:val>
                                        </p:tav>
                                      </p:tavLst>
                                    </p:anim>
                                  </p:childTnLst>
                                </p:cTn>
                              </p:par>
                              <p:par>
                                <p:cTn id="9" presetID="2" presetClass="entr" presetSubtype="4" fill="hold" nodeType="withEffect">
                                  <p:stCondLst>
                                    <p:cond delay="1500"/>
                                  </p:stCondLst>
                                  <p:childTnLst>
                                    <p:set>
                                      <p:cBhvr>
                                        <p:cTn id="10" dur="1" fill="hold">
                                          <p:stCondLst>
                                            <p:cond delay="0"/>
                                          </p:stCondLst>
                                        </p:cTn>
                                        <p:tgtEl>
                                          <p:spTgt spid="585"/>
                                        </p:tgtEl>
                                        <p:attrNameLst>
                                          <p:attrName>style.visibility</p:attrName>
                                        </p:attrNameLst>
                                      </p:cBhvr>
                                      <p:to>
                                        <p:strVal val="visible"/>
                                      </p:to>
                                    </p:set>
                                    <p:anim calcmode="lin" valueType="num">
                                      <p:cBhvr additive="base">
                                        <p:cTn id="11" dur="2500"/>
                                        <p:tgtEl>
                                          <p:spTgt spid="585"/>
                                        </p:tgtEl>
                                        <p:attrNameLst>
                                          <p:attrName>ppt_y</p:attrName>
                                        </p:attrNameLst>
                                      </p:cBhvr>
                                      <p:tavLst>
                                        <p:tav tm="0">
                                          <p:val>
                                            <p:strVal val="#ppt_y+1"/>
                                          </p:val>
                                        </p:tav>
                                        <p:tav tm="100000">
                                          <p:val>
                                            <p:strVal val="#ppt_y"/>
                                          </p:val>
                                        </p:tav>
                                      </p:tavLst>
                                    </p:anim>
                                  </p:childTnLst>
                                </p:cTn>
                              </p:par>
                              <p:par>
                                <p:cTn id="12" presetID="10" presetClass="entr" presetSubtype="0" fill="hold" nodeType="withEffect">
                                  <p:stCondLst>
                                    <p:cond delay="1500"/>
                                  </p:stCondLst>
                                  <p:childTnLst>
                                    <p:set>
                                      <p:cBhvr>
                                        <p:cTn id="13" dur="1" fill="hold">
                                          <p:stCondLst>
                                            <p:cond delay="0"/>
                                          </p:stCondLst>
                                        </p:cTn>
                                        <p:tgtEl>
                                          <p:spTgt spid="583"/>
                                        </p:tgtEl>
                                        <p:attrNameLst>
                                          <p:attrName>style.visibility</p:attrName>
                                        </p:attrNameLst>
                                      </p:cBhvr>
                                      <p:to>
                                        <p:strVal val="visible"/>
                                      </p:to>
                                    </p:set>
                                    <p:animEffect transition="in" filter="fade">
                                      <p:cBhvr>
                                        <p:cTn id="14" dur="2500"/>
                                        <p:tgtEl>
                                          <p:spTgt spid="583"/>
                                        </p:tgtEl>
                                      </p:cBhvr>
                                    </p:animEffect>
                                  </p:childTnLst>
                                </p:cTn>
                              </p:par>
                            </p:childTnLst>
                          </p:cTn>
                        </p:par>
                        <p:par>
                          <p:cTn id="15" fill="hold">
                            <p:stCondLst>
                              <p:cond delay="2500"/>
                            </p:stCondLst>
                            <p:childTnLst>
                              <p:par>
                                <p:cTn id="16" presetID="10" presetClass="exit" presetSubtype="0" fill="hold" nodeType="afterEffect">
                                  <p:stCondLst>
                                    <p:cond delay="4000"/>
                                  </p:stCondLst>
                                  <p:childTnLst>
                                    <p:animEffect transition="out" filter="fade">
                                      <p:cBhvr>
                                        <p:cTn id="17" dur="1200"/>
                                        <p:tgtEl>
                                          <p:spTgt spid="585"/>
                                        </p:tgtEl>
                                      </p:cBhvr>
                                    </p:animEffect>
                                    <p:set>
                                      <p:cBhvr>
                                        <p:cTn id="18" dur="1" fill="hold">
                                          <p:stCondLst>
                                            <p:cond delay="1200"/>
                                          </p:stCondLst>
                                        </p:cTn>
                                        <p:tgtEl>
                                          <p:spTgt spid="585"/>
                                        </p:tgtEl>
                                        <p:attrNameLst>
                                          <p:attrName>style.visibility</p:attrName>
                                        </p:attrNameLst>
                                      </p:cBhvr>
                                      <p:to>
                                        <p:strVal val="hidden"/>
                                      </p:to>
                                    </p:set>
                                  </p:childTnLst>
                                </p:cTn>
                              </p:par>
                              <p:par>
                                <p:cTn id="19" presetID="10" presetClass="exit" presetSubtype="0" fill="hold" nodeType="withEffect">
                                  <p:stCondLst>
                                    <p:cond delay="4000"/>
                                  </p:stCondLst>
                                  <p:childTnLst>
                                    <p:animEffect transition="out" filter="fade">
                                      <p:cBhvr>
                                        <p:cTn id="20" dur="1200"/>
                                        <p:tgtEl>
                                          <p:spTgt spid="583"/>
                                        </p:tgtEl>
                                      </p:cBhvr>
                                    </p:animEffect>
                                    <p:set>
                                      <p:cBhvr>
                                        <p:cTn id="21" dur="1" fill="hold">
                                          <p:stCondLst>
                                            <p:cond delay="1200"/>
                                          </p:stCondLst>
                                        </p:cTn>
                                        <p:tgtEl>
                                          <p:spTgt spid="583"/>
                                        </p:tgtEl>
                                        <p:attrNameLst>
                                          <p:attrName>style.visibility</p:attrName>
                                        </p:attrNameLst>
                                      </p:cBhvr>
                                      <p:to>
                                        <p:strVal val="hidden"/>
                                      </p:to>
                                    </p:set>
                                  </p:childTnLst>
                                </p:cTn>
                              </p:par>
                            </p:childTnLst>
                          </p:cTn>
                        </p:par>
                        <p:par>
                          <p:cTn id="22" fill="hold">
                            <p:stCondLst>
                              <p:cond delay="3700"/>
                            </p:stCondLst>
                            <p:childTnLst>
                              <p:par>
                                <p:cTn id="23" presetID="1" presetClass="entr" presetSubtype="0" fill="hold" nodeType="afterEffect">
                                  <p:stCondLst>
                                    <p:cond delay="0"/>
                                  </p:stCondLst>
                                  <p:childTnLst>
                                    <p:set>
                                      <p:cBhvr>
                                        <p:cTn id="24" dur="1" fill="hold">
                                          <p:stCondLst>
                                            <p:cond delay="0"/>
                                          </p:stCondLst>
                                        </p:cTn>
                                        <p:tgtEl>
                                          <p:spTgt spid="586"/>
                                        </p:tgtEl>
                                        <p:attrNameLst>
                                          <p:attrName>style.visibility</p:attrName>
                                        </p:attrNameLst>
                                      </p:cBhvr>
                                      <p:to>
                                        <p:strVal val="visible"/>
                                      </p:to>
                                    </p:set>
                                  </p:childTnLst>
                                </p:cTn>
                              </p:par>
                              <p:par>
                                <p:cTn id="25" presetID="10" presetClass="entr" presetSubtype="0" fill="hold" nodeType="withEffect">
                                  <p:stCondLst>
                                    <p:cond delay="400"/>
                                  </p:stCondLst>
                                  <p:childTnLst>
                                    <p:set>
                                      <p:cBhvr>
                                        <p:cTn id="26" dur="1" fill="hold">
                                          <p:stCondLst>
                                            <p:cond delay="0"/>
                                          </p:stCondLst>
                                        </p:cTn>
                                        <p:tgtEl>
                                          <p:spTgt spid="569"/>
                                        </p:tgtEl>
                                        <p:attrNameLst>
                                          <p:attrName>style.visibility</p:attrName>
                                        </p:attrNameLst>
                                      </p:cBhvr>
                                      <p:to>
                                        <p:strVal val="visible"/>
                                      </p:to>
                                    </p:set>
                                    <p:animEffect transition="in" filter="fade">
                                      <p:cBhvr>
                                        <p:cTn id="27" dur="1800"/>
                                        <p:tgtEl>
                                          <p:spTgt spid="569"/>
                                        </p:tgtEl>
                                      </p:cBhvr>
                                    </p:animEffect>
                                  </p:childTnLst>
                                </p:cTn>
                              </p:par>
                            </p:childTnLst>
                          </p:cTn>
                        </p:par>
                        <p:par>
                          <p:cTn id="28" fill="hold">
                            <p:stCondLst>
                              <p:cond delay="5500"/>
                            </p:stCondLst>
                            <p:childTnLst>
                              <p:par>
                                <p:cTn id="29" presetID="10" presetClass="entr" presetSubtype="0" fill="hold" nodeType="afterEffect">
                                  <p:stCondLst>
                                    <p:cond delay="500"/>
                                  </p:stCondLst>
                                  <p:childTnLst>
                                    <p:set>
                                      <p:cBhvr>
                                        <p:cTn id="30" dur="1" fill="hold">
                                          <p:stCondLst>
                                            <p:cond delay="0"/>
                                          </p:stCondLst>
                                        </p:cTn>
                                        <p:tgtEl>
                                          <p:spTgt spid="574"/>
                                        </p:tgtEl>
                                        <p:attrNameLst>
                                          <p:attrName>style.visibility</p:attrName>
                                        </p:attrNameLst>
                                      </p:cBhvr>
                                      <p:to>
                                        <p:strVal val="visible"/>
                                      </p:to>
                                    </p:set>
                                    <p:animEffect transition="in" filter="fade">
                                      <p:cBhvr>
                                        <p:cTn id="31" dur="3000"/>
                                        <p:tgtEl>
                                          <p:spTgt spid="574"/>
                                        </p:tgtEl>
                                      </p:cBhvr>
                                    </p:animEffect>
                                  </p:childTnLst>
                                </p:cTn>
                              </p:par>
                              <p:par>
                                <p:cTn id="32" presetID="10" presetClass="entr" presetSubtype="0" fill="hold" nodeType="withEffect">
                                  <p:stCondLst>
                                    <p:cond delay="500"/>
                                  </p:stCondLst>
                                  <p:childTnLst>
                                    <p:set>
                                      <p:cBhvr>
                                        <p:cTn id="33" dur="1" fill="hold">
                                          <p:stCondLst>
                                            <p:cond delay="0"/>
                                          </p:stCondLst>
                                        </p:cTn>
                                        <p:tgtEl>
                                          <p:spTgt spid="577"/>
                                        </p:tgtEl>
                                        <p:attrNameLst>
                                          <p:attrName>style.visibility</p:attrName>
                                        </p:attrNameLst>
                                      </p:cBhvr>
                                      <p:to>
                                        <p:strVal val="visible"/>
                                      </p:to>
                                    </p:set>
                                    <p:animEffect transition="in" filter="fade">
                                      <p:cBhvr>
                                        <p:cTn id="34" dur="2500"/>
                                        <p:tgtEl>
                                          <p:spTgt spid="577"/>
                                        </p:tgtEl>
                                      </p:cBhvr>
                                    </p:animEffect>
                                  </p:childTnLst>
                                </p:cTn>
                              </p:par>
                              <p:par>
                                <p:cTn id="35" presetID="10" presetClass="entr" presetSubtype="0" fill="hold" nodeType="withEffect">
                                  <p:stCondLst>
                                    <p:cond delay="500"/>
                                  </p:stCondLst>
                                  <p:childTnLst>
                                    <p:set>
                                      <p:cBhvr>
                                        <p:cTn id="36" dur="1" fill="hold">
                                          <p:stCondLst>
                                            <p:cond delay="0"/>
                                          </p:stCondLst>
                                        </p:cTn>
                                        <p:tgtEl>
                                          <p:spTgt spid="575"/>
                                        </p:tgtEl>
                                        <p:attrNameLst>
                                          <p:attrName>style.visibility</p:attrName>
                                        </p:attrNameLst>
                                      </p:cBhvr>
                                      <p:to>
                                        <p:strVal val="visible"/>
                                      </p:to>
                                    </p:set>
                                    <p:animEffect transition="in" filter="fade">
                                      <p:cBhvr>
                                        <p:cTn id="37" dur="2500"/>
                                        <p:tgtEl>
                                          <p:spTgt spid="575"/>
                                        </p:tgtEl>
                                      </p:cBhvr>
                                    </p:animEffect>
                                  </p:childTnLst>
                                </p:cTn>
                              </p:par>
                              <p:par>
                                <p:cTn id="38" presetID="10" presetClass="entr" presetSubtype="0" fill="hold" nodeType="withEffect">
                                  <p:stCondLst>
                                    <p:cond delay="500"/>
                                  </p:stCondLst>
                                  <p:childTnLst>
                                    <p:set>
                                      <p:cBhvr>
                                        <p:cTn id="39" dur="1" fill="hold">
                                          <p:stCondLst>
                                            <p:cond delay="0"/>
                                          </p:stCondLst>
                                        </p:cTn>
                                        <p:tgtEl>
                                          <p:spTgt spid="576"/>
                                        </p:tgtEl>
                                        <p:attrNameLst>
                                          <p:attrName>style.visibility</p:attrName>
                                        </p:attrNameLst>
                                      </p:cBhvr>
                                      <p:to>
                                        <p:strVal val="visible"/>
                                      </p:to>
                                    </p:set>
                                    <p:animEffect transition="in" filter="fade">
                                      <p:cBhvr>
                                        <p:cTn id="40" dur="2500"/>
                                        <p:tgtEl>
                                          <p:spTgt spid="576"/>
                                        </p:tgtEl>
                                      </p:cBhvr>
                                    </p:animEffect>
                                  </p:childTnLst>
                                </p:cTn>
                              </p:par>
                            </p:childTnLst>
                          </p:cTn>
                        </p:par>
                        <p:par>
                          <p:cTn id="41" fill="hold">
                            <p:stCondLst>
                              <p:cond delay="8500"/>
                            </p:stCondLst>
                            <p:childTnLst>
                              <p:par>
                                <p:cTn id="42" presetID="10" presetClass="entr" presetSubtype="0" fill="hold" nodeType="afterEffect">
                                  <p:stCondLst>
                                    <p:cond delay="0"/>
                                  </p:stCondLst>
                                  <p:childTnLst>
                                    <p:set>
                                      <p:cBhvr>
                                        <p:cTn id="43" dur="1" fill="hold">
                                          <p:stCondLst>
                                            <p:cond delay="0"/>
                                          </p:stCondLst>
                                        </p:cTn>
                                        <p:tgtEl>
                                          <p:spTgt spid="578"/>
                                        </p:tgtEl>
                                        <p:attrNameLst>
                                          <p:attrName>style.visibility</p:attrName>
                                        </p:attrNameLst>
                                      </p:cBhvr>
                                      <p:to>
                                        <p:strVal val="visible"/>
                                      </p:to>
                                    </p:set>
                                    <p:animEffect transition="in" filter="fade">
                                      <p:cBhvr>
                                        <p:cTn id="44" dur="2000"/>
                                        <p:tgtEl>
                                          <p:spTgt spid="578"/>
                                        </p:tgtEl>
                                      </p:cBhvr>
                                    </p:animEffect>
                                  </p:childTnLst>
                                </p:cTn>
                              </p:par>
                            </p:childTnLst>
                          </p:cTn>
                        </p:par>
                        <p:par>
                          <p:cTn id="45" fill="hold">
                            <p:stCondLst>
                              <p:cond delay="10500"/>
                            </p:stCondLst>
                            <p:childTnLst>
                              <p:par>
                                <p:cTn id="46" presetID="10" presetClass="entr" presetSubtype="0" fill="hold" nodeType="afterEffect">
                                  <p:stCondLst>
                                    <p:cond delay="0"/>
                                  </p:stCondLst>
                                  <p:childTnLst>
                                    <p:set>
                                      <p:cBhvr>
                                        <p:cTn id="47" dur="1" fill="hold">
                                          <p:stCondLst>
                                            <p:cond delay="0"/>
                                          </p:stCondLst>
                                        </p:cTn>
                                        <p:tgtEl>
                                          <p:spTgt spid="565"/>
                                        </p:tgtEl>
                                        <p:attrNameLst>
                                          <p:attrName>style.visibility</p:attrName>
                                        </p:attrNameLst>
                                      </p:cBhvr>
                                      <p:to>
                                        <p:strVal val="visible"/>
                                      </p:to>
                                    </p:set>
                                    <p:animEffect transition="in" filter="fade">
                                      <p:cBhvr>
                                        <p:cTn id="48" dur="2000"/>
                                        <p:tgtEl>
                                          <p:spTgt spid="565"/>
                                        </p:tgtEl>
                                      </p:cBhvr>
                                    </p:animEffect>
                                  </p:childTnLst>
                                </p:cTn>
                              </p:par>
                            </p:childTnLst>
                          </p:cTn>
                        </p:par>
                        <p:par>
                          <p:cTn id="49" fill="hold">
                            <p:stCondLst>
                              <p:cond delay="12500"/>
                            </p:stCondLst>
                            <p:childTnLst>
                              <p:par>
                                <p:cTn id="50" presetID="10" presetClass="entr" presetSubtype="0" fill="hold" nodeType="afterEffect">
                                  <p:stCondLst>
                                    <p:cond delay="0"/>
                                  </p:stCondLst>
                                  <p:childTnLst>
                                    <p:set>
                                      <p:cBhvr>
                                        <p:cTn id="51" dur="1" fill="hold">
                                          <p:stCondLst>
                                            <p:cond delay="0"/>
                                          </p:stCondLst>
                                        </p:cTn>
                                        <p:tgtEl>
                                          <p:spTgt spid="587"/>
                                        </p:tgtEl>
                                        <p:attrNameLst>
                                          <p:attrName>style.visibility</p:attrName>
                                        </p:attrNameLst>
                                      </p:cBhvr>
                                      <p:to>
                                        <p:strVal val="visible"/>
                                      </p:to>
                                    </p:set>
                                    <p:animEffect transition="in" filter="fade">
                                      <p:cBhvr>
                                        <p:cTn id="52" dur="1000"/>
                                        <p:tgtEl>
                                          <p:spTgt spid="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34"/>
          <p:cNvPicPr preferRelativeResize="0"/>
          <p:nvPr/>
        </p:nvPicPr>
        <p:blipFill rotWithShape="1">
          <a:blip r:embed="rId3">
            <a:alphaModFix/>
          </a:blip>
          <a:srcRect/>
          <a:stretch/>
        </p:blipFill>
        <p:spPr>
          <a:xfrm>
            <a:off x="6477000" y="1905000"/>
            <a:ext cx="1905000" cy="1613747"/>
          </a:xfrm>
          <a:prstGeom prst="rect">
            <a:avLst/>
          </a:prstGeom>
          <a:noFill/>
          <a:ln>
            <a:noFill/>
          </a:ln>
        </p:spPr>
      </p:pic>
      <p:pic>
        <p:nvPicPr>
          <p:cNvPr id="595" name="Google Shape;595;p34"/>
          <p:cNvPicPr preferRelativeResize="0">
            <a:picLocks noGrp="1"/>
          </p:cNvPicPr>
          <p:nvPr>
            <p:ph type="body" idx="4294967295"/>
          </p:nvPr>
        </p:nvPicPr>
        <p:blipFill rotWithShape="1">
          <a:blip r:embed="rId4">
            <a:alphaModFix/>
          </a:blip>
          <a:srcRect/>
          <a:stretch/>
        </p:blipFill>
        <p:spPr>
          <a:xfrm>
            <a:off x="609600" y="1994746"/>
            <a:ext cx="2209800" cy="1613747"/>
          </a:xfrm>
          <a:prstGeom prst="rect">
            <a:avLst/>
          </a:prstGeom>
          <a:noFill/>
          <a:ln>
            <a:noFill/>
          </a:ln>
        </p:spPr>
      </p:pic>
      <p:grpSp>
        <p:nvGrpSpPr>
          <p:cNvPr id="596" name="Google Shape;596;p34"/>
          <p:cNvGrpSpPr/>
          <p:nvPr/>
        </p:nvGrpSpPr>
        <p:grpSpPr>
          <a:xfrm>
            <a:off x="3200400" y="3657602"/>
            <a:ext cx="2667001" cy="1142999"/>
            <a:chOff x="3200400" y="3657600"/>
            <a:chExt cx="2667001" cy="1143000"/>
          </a:xfrm>
        </p:grpSpPr>
        <p:sp>
          <p:nvSpPr>
            <p:cNvPr id="597" name="Google Shape;597;p34"/>
            <p:cNvSpPr/>
            <p:nvPr/>
          </p:nvSpPr>
          <p:spPr>
            <a:xfrm>
              <a:off x="3200400" y="3733799"/>
              <a:ext cx="2667000" cy="106680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8" name="Google Shape;598;p34"/>
            <p:cNvSpPr/>
            <p:nvPr/>
          </p:nvSpPr>
          <p:spPr>
            <a:xfrm>
              <a:off x="3200401" y="3657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9" name="Google Shape;599;p34"/>
            <p:cNvSpPr txBox="1"/>
            <p:nvPr/>
          </p:nvSpPr>
          <p:spPr>
            <a:xfrm>
              <a:off x="3352800" y="3809998"/>
              <a:ext cx="2438400" cy="923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Locking Wedge Clamp body shows built in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set screw</a:t>
              </a:r>
              <a:endParaRPr sz="1800" b="0" i="0" u="none" strike="noStrike" cap="none">
                <a:solidFill>
                  <a:schemeClr val="dk1"/>
                </a:solidFill>
                <a:latin typeface="Calibri"/>
                <a:ea typeface="Calibri"/>
                <a:cs typeface="Calibri"/>
                <a:sym typeface="Calibri"/>
              </a:endParaRPr>
            </a:p>
          </p:txBody>
        </p:sp>
      </p:grpSp>
      <p:grpSp>
        <p:nvGrpSpPr>
          <p:cNvPr id="600" name="Google Shape;600;p34"/>
          <p:cNvGrpSpPr/>
          <p:nvPr/>
        </p:nvGrpSpPr>
        <p:grpSpPr>
          <a:xfrm>
            <a:off x="6096000" y="3657600"/>
            <a:ext cx="2667001" cy="1143000"/>
            <a:chOff x="6096000" y="3657600"/>
            <a:chExt cx="2667001" cy="1143000"/>
          </a:xfrm>
        </p:grpSpPr>
        <p:sp>
          <p:nvSpPr>
            <p:cNvPr id="601" name="Google Shape;601;p34"/>
            <p:cNvSpPr/>
            <p:nvPr/>
          </p:nvSpPr>
          <p:spPr>
            <a:xfrm>
              <a:off x="6096000" y="3733800"/>
              <a:ext cx="2667000" cy="1066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2" name="Google Shape;602;p34"/>
            <p:cNvSpPr/>
            <p:nvPr/>
          </p:nvSpPr>
          <p:spPr>
            <a:xfrm>
              <a:off x="6096001" y="3657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p34"/>
            <p:cNvSpPr txBox="1"/>
            <p:nvPr/>
          </p:nvSpPr>
          <p:spPr>
            <a:xfrm>
              <a:off x="6096000" y="3810000"/>
              <a:ext cx="2667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62626"/>
                  </a:solidFill>
                  <a:latin typeface="Calibri"/>
                  <a:ea typeface="Calibri"/>
                  <a:cs typeface="Calibri"/>
                  <a:sym typeface="Calibri"/>
                </a:rPr>
                <a:t>Bird’s eye view of set </a:t>
              </a:r>
              <a:br>
                <a:rPr lang="en-US" sz="1800" b="0" i="0" u="none" strike="noStrike" cap="none">
                  <a:solidFill>
                    <a:srgbClr val="262626"/>
                  </a:solidFill>
                  <a:latin typeface="Calibri"/>
                  <a:ea typeface="Calibri"/>
                  <a:cs typeface="Calibri"/>
                  <a:sym typeface="Calibri"/>
                </a:rPr>
              </a:br>
              <a:r>
                <a:rPr lang="en-US" sz="1800" b="0" i="0" u="none" strike="noStrike" cap="none">
                  <a:solidFill>
                    <a:srgbClr val="262626"/>
                  </a:solidFill>
                  <a:latin typeface="Calibri"/>
                  <a:ea typeface="Calibri"/>
                  <a:cs typeface="Calibri"/>
                  <a:sym typeface="Calibri"/>
                </a:rPr>
                <a:t>screw tightened, securing the guards in place</a:t>
              </a:r>
              <a:endParaRPr sz="1800" b="0" i="0" u="none" strike="noStrike" cap="none">
                <a:solidFill>
                  <a:srgbClr val="262626"/>
                </a:solidFill>
                <a:latin typeface="Calibri"/>
                <a:ea typeface="Calibri"/>
                <a:cs typeface="Calibri"/>
                <a:sym typeface="Calibri"/>
              </a:endParaRPr>
            </a:p>
          </p:txBody>
        </p:sp>
      </p:grpSp>
      <p:sp>
        <p:nvSpPr>
          <p:cNvPr id="604" name="Google Shape;604;p34"/>
          <p:cNvSpPr/>
          <p:nvPr/>
        </p:nvSpPr>
        <p:spPr>
          <a:xfrm>
            <a:off x="3200400" y="5410200"/>
            <a:ext cx="2667000" cy="382905"/>
          </a:xfrm>
          <a:prstGeom prst="rect">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PATENTED</a:t>
            </a:r>
            <a:endParaRPr sz="1200" b="1" i="0" u="none" strike="noStrike" cap="none">
              <a:solidFill>
                <a:schemeClr val="dk1"/>
              </a:solidFill>
              <a:latin typeface="Calibri"/>
              <a:ea typeface="Calibri"/>
              <a:cs typeface="Calibri"/>
              <a:sym typeface="Calibri"/>
            </a:endParaRPr>
          </a:p>
        </p:txBody>
      </p:sp>
      <p:sp>
        <p:nvSpPr>
          <p:cNvPr id="605" name="Google Shape;605;p34"/>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LOCKING WEDGE CLAMP</a:t>
            </a:r>
            <a:endParaRPr sz="2400" b="0" i="0" u="none" strike="noStrike" cap="none">
              <a:solidFill>
                <a:srgbClr val="FF9333"/>
              </a:solidFill>
              <a:latin typeface="Arial"/>
              <a:ea typeface="Arial"/>
              <a:cs typeface="Arial"/>
              <a:sym typeface="Arial"/>
            </a:endParaRPr>
          </a:p>
        </p:txBody>
      </p:sp>
      <p:grpSp>
        <p:nvGrpSpPr>
          <p:cNvPr id="606" name="Google Shape;606;p34"/>
          <p:cNvGrpSpPr/>
          <p:nvPr/>
        </p:nvGrpSpPr>
        <p:grpSpPr>
          <a:xfrm>
            <a:off x="304800" y="3657601"/>
            <a:ext cx="2667001" cy="1142998"/>
            <a:chOff x="304800" y="3657601"/>
            <a:chExt cx="2667001" cy="609599"/>
          </a:xfrm>
        </p:grpSpPr>
        <p:sp>
          <p:nvSpPr>
            <p:cNvPr id="607" name="Google Shape;607;p34"/>
            <p:cNvSpPr/>
            <p:nvPr/>
          </p:nvSpPr>
          <p:spPr>
            <a:xfrm>
              <a:off x="304800" y="3698240"/>
              <a:ext cx="2667000" cy="5689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8" name="Google Shape;608;p34"/>
            <p:cNvSpPr/>
            <p:nvPr/>
          </p:nvSpPr>
          <p:spPr>
            <a:xfrm>
              <a:off x="304801" y="3657601"/>
              <a:ext cx="2667000" cy="4064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9" name="Google Shape;609;p34"/>
            <p:cNvSpPr txBox="1"/>
            <p:nvPr/>
          </p:nvSpPr>
          <p:spPr>
            <a:xfrm>
              <a:off x="381000" y="3738881"/>
              <a:ext cx="2514600"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 open position, set screw allows installation or removal of guards</a:t>
              </a:r>
              <a:endParaRPr sz="1800" b="0" i="0" u="none" strike="noStrike" cap="none">
                <a:solidFill>
                  <a:schemeClr val="dk1"/>
                </a:solidFill>
                <a:latin typeface="Calibri"/>
                <a:ea typeface="Calibri"/>
                <a:cs typeface="Calibri"/>
                <a:sym typeface="Calibri"/>
              </a:endParaRPr>
            </a:p>
          </p:txBody>
        </p:sp>
      </p:grpSp>
      <p:pic>
        <p:nvPicPr>
          <p:cNvPr id="610" name="Google Shape;610;p34"/>
          <p:cNvPicPr preferRelativeResize="0"/>
          <p:nvPr/>
        </p:nvPicPr>
        <p:blipFill rotWithShape="1">
          <a:blip r:embed="rId5">
            <a:alphaModFix/>
          </a:blip>
          <a:srcRect/>
          <a:stretch/>
        </p:blipFill>
        <p:spPr>
          <a:xfrm>
            <a:off x="3657600" y="1676400"/>
            <a:ext cx="1447800" cy="1613747"/>
          </a:xfrm>
          <a:prstGeom prst="rect">
            <a:avLst/>
          </a:prstGeom>
          <a:noFill/>
          <a:ln>
            <a:noFill/>
          </a:ln>
        </p:spPr>
      </p:pic>
      <p:sp>
        <p:nvSpPr>
          <p:cNvPr id="611" name="Google Shape;611;p34"/>
          <p:cNvSpPr txBox="1"/>
          <p:nvPr/>
        </p:nvSpPr>
        <p:spPr>
          <a:xfrm>
            <a:off x="6096000" y="3027793"/>
            <a:ext cx="2667000"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262626"/>
                </a:solidFill>
                <a:latin typeface="Calibri"/>
                <a:ea typeface="Calibri"/>
                <a:cs typeface="Calibri"/>
                <a:sym typeface="Calibri"/>
              </a:rPr>
              <a:t>CLOSED POSITION</a:t>
            </a:r>
            <a:endParaRPr sz="1400" b="0" i="0" u="none" strike="noStrike" cap="none">
              <a:solidFill>
                <a:srgbClr val="000000"/>
              </a:solidFill>
              <a:latin typeface="Arial"/>
              <a:ea typeface="Arial"/>
              <a:cs typeface="Arial"/>
              <a:sym typeface="Arial"/>
            </a:endParaRPr>
          </a:p>
        </p:txBody>
      </p:sp>
      <p:pic>
        <p:nvPicPr>
          <p:cNvPr id="612" name="Google Shape;612;p34"/>
          <p:cNvPicPr preferRelativeResize="0"/>
          <p:nvPr/>
        </p:nvPicPr>
        <p:blipFill rotWithShape="1">
          <a:blip r:embed="rId6">
            <a:alphaModFix/>
          </a:blip>
          <a:srcRect t="-16667" b="-16666"/>
          <a:stretch/>
        </p:blipFill>
        <p:spPr>
          <a:xfrm>
            <a:off x="2819400" y="2451947"/>
            <a:ext cx="971550" cy="609600"/>
          </a:xfrm>
          <a:prstGeom prst="rect">
            <a:avLst/>
          </a:prstGeom>
          <a:noFill/>
          <a:ln>
            <a:noFill/>
          </a:ln>
        </p:spPr>
      </p:pic>
      <p:pic>
        <p:nvPicPr>
          <p:cNvPr id="613" name="Google Shape;613;p34"/>
          <p:cNvPicPr preferRelativeResize="0"/>
          <p:nvPr/>
        </p:nvPicPr>
        <p:blipFill rotWithShape="1">
          <a:blip r:embed="rId6">
            <a:alphaModFix/>
          </a:blip>
          <a:srcRect t="-16667" b="-16666"/>
          <a:stretch/>
        </p:blipFill>
        <p:spPr>
          <a:xfrm>
            <a:off x="5410200" y="2451947"/>
            <a:ext cx="971550" cy="609600"/>
          </a:xfrm>
          <a:prstGeom prst="rect">
            <a:avLst/>
          </a:prstGeom>
          <a:noFill/>
          <a:ln>
            <a:noFill/>
          </a:ln>
        </p:spPr>
      </p:pic>
      <p:sp>
        <p:nvSpPr>
          <p:cNvPr id="614" name="Google Shape;614;p3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15" name="Google Shape;615;p34"/>
          <p:cNvSpPr/>
          <p:nvPr/>
        </p:nvSpPr>
        <p:spPr>
          <a:xfrm>
            <a:off x="152400" y="1143000"/>
            <a:ext cx="84582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This is designed for applications where using a cable tie is not desirable.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It requires an Allen key to quickly lock or unlock the set screw. </a:t>
            </a:r>
            <a:endParaRPr sz="1400" b="0" i="0" u="none" strike="noStrike" cap="none">
              <a:solidFill>
                <a:srgbClr val="000000"/>
              </a:solidFill>
              <a:latin typeface="Arial"/>
              <a:ea typeface="Arial"/>
              <a:cs typeface="Arial"/>
              <a:sym typeface="Arial"/>
            </a:endParaRPr>
          </a:p>
        </p:txBody>
      </p:sp>
      <p:pic>
        <p:nvPicPr>
          <p:cNvPr id="616" name="Google Shape;616;p34"/>
          <p:cNvPicPr preferRelativeResize="0"/>
          <p:nvPr/>
        </p:nvPicPr>
        <p:blipFill rotWithShape="1">
          <a:blip r:embed="rId7">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05"/>
                                        </p:tgtEl>
                                        <p:attrNameLst>
                                          <p:attrName>style.visibility</p:attrName>
                                        </p:attrNameLst>
                                      </p:cBhvr>
                                      <p:to>
                                        <p:strVal val="visible"/>
                                      </p:to>
                                    </p:set>
                                    <p:anim calcmode="lin" valueType="num">
                                      <p:cBhvr additive="base">
                                        <p:cTn id="7" dur="1000"/>
                                        <p:tgtEl>
                                          <p:spTgt spid="605"/>
                                        </p:tgtEl>
                                        <p:attrNameLst>
                                          <p:attrName>ppt_w</p:attrName>
                                        </p:attrNameLst>
                                      </p:cBhvr>
                                      <p:tavLst>
                                        <p:tav tm="0">
                                          <p:val>
                                            <p:strVal val="0"/>
                                          </p:val>
                                        </p:tav>
                                        <p:tav tm="100000">
                                          <p:val>
                                            <p:strVal val="#ppt_w"/>
                                          </p:val>
                                        </p:tav>
                                      </p:tavLst>
                                    </p:anim>
                                    <p:anim calcmode="lin" valueType="num">
                                      <p:cBhvr additive="base">
                                        <p:cTn id="8" dur="1000"/>
                                        <p:tgtEl>
                                          <p:spTgt spid="605"/>
                                        </p:tgtEl>
                                        <p:attrNameLst>
                                          <p:attrName>ppt_h</p:attrName>
                                        </p:attrNameLst>
                                      </p:cBhvr>
                                      <p:tavLst>
                                        <p:tav tm="0">
                                          <p:val>
                                            <p:strVal val="0"/>
                                          </p:val>
                                        </p:tav>
                                        <p:tav tm="100000">
                                          <p:val>
                                            <p:strVal val="#ppt_h"/>
                                          </p:val>
                                        </p:tav>
                                      </p:tavLst>
                                    </p:anim>
                                  </p:childTnLst>
                                </p:cTn>
                              </p:par>
                              <p:par>
                                <p:cTn id="9" presetID="1" presetClass="entr" presetSubtype="0" fill="hold" nodeType="withEffect">
                                  <p:stCondLst>
                                    <p:cond delay="900"/>
                                  </p:stCondLst>
                                  <p:childTnLst>
                                    <p:set>
                                      <p:cBhvr>
                                        <p:cTn id="10" dur="1" fill="hold">
                                          <p:stCondLst>
                                            <p:cond delay="0"/>
                                          </p:stCondLst>
                                        </p:cTn>
                                        <p:tgtEl>
                                          <p:spTgt spid="615"/>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595"/>
                                        </p:tgtEl>
                                        <p:attrNameLst>
                                          <p:attrName>style.visibility</p:attrName>
                                        </p:attrNameLst>
                                      </p:cBhvr>
                                      <p:to>
                                        <p:strVal val="visible"/>
                                      </p:to>
                                    </p:set>
                                    <p:animEffect transition="in" filter="fade">
                                      <p:cBhvr>
                                        <p:cTn id="14" dur="1000"/>
                                        <p:tgtEl>
                                          <p:spTgt spid="595"/>
                                        </p:tgtEl>
                                      </p:cBhvr>
                                    </p:animEffect>
                                  </p:childTnLst>
                                </p:cTn>
                              </p:par>
                              <p:par>
                                <p:cTn id="15" presetID="10" presetClass="entr" presetSubtype="0" fill="hold" nodeType="withEffect">
                                  <p:stCondLst>
                                    <p:cond delay="1000"/>
                                  </p:stCondLst>
                                  <p:childTnLst>
                                    <p:set>
                                      <p:cBhvr>
                                        <p:cTn id="16" dur="1" fill="hold">
                                          <p:stCondLst>
                                            <p:cond delay="0"/>
                                          </p:stCondLst>
                                        </p:cTn>
                                        <p:tgtEl>
                                          <p:spTgt spid="606"/>
                                        </p:tgtEl>
                                        <p:attrNameLst>
                                          <p:attrName>style.visibility</p:attrName>
                                        </p:attrNameLst>
                                      </p:cBhvr>
                                      <p:to>
                                        <p:strVal val="visible"/>
                                      </p:to>
                                    </p:set>
                                    <p:animEffect transition="in" filter="fade">
                                      <p:cBhvr>
                                        <p:cTn id="17" dur="1000"/>
                                        <p:tgtEl>
                                          <p:spTgt spid="606"/>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612"/>
                                        </p:tgtEl>
                                        <p:attrNameLst>
                                          <p:attrName>style.visibility</p:attrName>
                                        </p:attrNameLst>
                                      </p:cBhvr>
                                      <p:to>
                                        <p:strVal val="visible"/>
                                      </p:to>
                                    </p:set>
                                    <p:animEffect transition="in" filter="fade">
                                      <p:cBhvr>
                                        <p:cTn id="21" dur="1000"/>
                                        <p:tgtEl>
                                          <p:spTgt spid="612"/>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610"/>
                                        </p:tgtEl>
                                        <p:attrNameLst>
                                          <p:attrName>style.visibility</p:attrName>
                                        </p:attrNameLst>
                                      </p:cBhvr>
                                      <p:to>
                                        <p:strVal val="visible"/>
                                      </p:to>
                                    </p:set>
                                    <p:animEffect transition="in" filter="fade">
                                      <p:cBhvr>
                                        <p:cTn id="25" dur="1000"/>
                                        <p:tgtEl>
                                          <p:spTgt spid="610"/>
                                        </p:tgtEl>
                                      </p:cBhvr>
                                    </p:animEffect>
                                  </p:childTnLst>
                                </p:cTn>
                              </p:par>
                              <p:par>
                                <p:cTn id="26" presetID="10" presetClass="entr" presetSubtype="0" fill="hold" nodeType="withEffect">
                                  <p:stCondLst>
                                    <p:cond delay="0"/>
                                  </p:stCondLst>
                                  <p:childTnLst>
                                    <p:set>
                                      <p:cBhvr>
                                        <p:cTn id="27" dur="1" fill="hold">
                                          <p:stCondLst>
                                            <p:cond delay="0"/>
                                          </p:stCondLst>
                                        </p:cTn>
                                        <p:tgtEl>
                                          <p:spTgt spid="596"/>
                                        </p:tgtEl>
                                        <p:attrNameLst>
                                          <p:attrName>style.visibility</p:attrName>
                                        </p:attrNameLst>
                                      </p:cBhvr>
                                      <p:to>
                                        <p:strVal val="visible"/>
                                      </p:to>
                                    </p:set>
                                    <p:animEffect transition="in" filter="fade">
                                      <p:cBhvr>
                                        <p:cTn id="28" dur="1000"/>
                                        <p:tgtEl>
                                          <p:spTgt spid="596"/>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613"/>
                                        </p:tgtEl>
                                        <p:attrNameLst>
                                          <p:attrName>style.visibility</p:attrName>
                                        </p:attrNameLst>
                                      </p:cBhvr>
                                      <p:to>
                                        <p:strVal val="visible"/>
                                      </p:to>
                                    </p:set>
                                    <p:animEffect transition="in" filter="fade">
                                      <p:cBhvr>
                                        <p:cTn id="32" dur="1000"/>
                                        <p:tgtEl>
                                          <p:spTgt spid="613"/>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594"/>
                                        </p:tgtEl>
                                        <p:attrNameLst>
                                          <p:attrName>style.visibility</p:attrName>
                                        </p:attrNameLst>
                                      </p:cBhvr>
                                      <p:to>
                                        <p:strVal val="visible"/>
                                      </p:to>
                                    </p:set>
                                    <p:animEffect transition="in" filter="fade">
                                      <p:cBhvr>
                                        <p:cTn id="36" dur="1000"/>
                                        <p:tgtEl>
                                          <p:spTgt spid="594"/>
                                        </p:tgtEl>
                                      </p:cBhvr>
                                    </p:animEffect>
                                  </p:childTnLst>
                                </p:cTn>
                              </p:par>
                              <p:par>
                                <p:cTn id="37" presetID="10" presetClass="entr" presetSubtype="0" fill="hold" nodeType="withEffect">
                                  <p:stCondLst>
                                    <p:cond delay="0"/>
                                  </p:stCondLst>
                                  <p:childTnLst>
                                    <p:set>
                                      <p:cBhvr>
                                        <p:cTn id="38" dur="1" fill="hold">
                                          <p:stCondLst>
                                            <p:cond delay="0"/>
                                          </p:stCondLst>
                                        </p:cTn>
                                        <p:tgtEl>
                                          <p:spTgt spid="611"/>
                                        </p:tgtEl>
                                        <p:attrNameLst>
                                          <p:attrName>style.visibility</p:attrName>
                                        </p:attrNameLst>
                                      </p:cBhvr>
                                      <p:to>
                                        <p:strVal val="visible"/>
                                      </p:to>
                                    </p:set>
                                    <p:animEffect transition="in" filter="fade">
                                      <p:cBhvr>
                                        <p:cTn id="39" dur="1000"/>
                                        <p:tgtEl>
                                          <p:spTgt spid="611"/>
                                        </p:tgtEl>
                                      </p:cBhvr>
                                    </p:animEffect>
                                  </p:childTnLst>
                                </p:cTn>
                              </p:par>
                              <p:par>
                                <p:cTn id="40" presetID="10" presetClass="entr" presetSubtype="0" fill="hold" nodeType="withEffect">
                                  <p:stCondLst>
                                    <p:cond delay="0"/>
                                  </p:stCondLst>
                                  <p:childTnLst>
                                    <p:set>
                                      <p:cBhvr>
                                        <p:cTn id="41" dur="1" fill="hold">
                                          <p:stCondLst>
                                            <p:cond delay="0"/>
                                          </p:stCondLst>
                                        </p:cTn>
                                        <p:tgtEl>
                                          <p:spTgt spid="600"/>
                                        </p:tgtEl>
                                        <p:attrNameLst>
                                          <p:attrName>style.visibility</p:attrName>
                                        </p:attrNameLst>
                                      </p:cBhvr>
                                      <p:to>
                                        <p:strVal val="visible"/>
                                      </p:to>
                                    </p:set>
                                    <p:animEffect transition="in" filter="fade">
                                      <p:cBhvr>
                                        <p:cTn id="42" dur="1000"/>
                                        <p:tgtEl>
                                          <p:spTgt spid="600"/>
                                        </p:tgtEl>
                                      </p:cBhvr>
                                    </p:animEffect>
                                  </p:childTnLst>
                                </p:cTn>
                              </p:par>
                            </p:childTnLst>
                          </p:cTn>
                        </p:par>
                        <p:par>
                          <p:cTn id="43" fill="hold">
                            <p:stCondLst>
                              <p:cond delay="6000"/>
                            </p:stCondLst>
                            <p:childTnLst>
                              <p:par>
                                <p:cTn id="44" presetID="10" presetClass="entr" presetSubtype="0" fill="hold" nodeType="afterEffect">
                                  <p:stCondLst>
                                    <p:cond delay="0"/>
                                  </p:stCondLst>
                                  <p:childTnLst>
                                    <p:set>
                                      <p:cBhvr>
                                        <p:cTn id="45" dur="1" fill="hold">
                                          <p:stCondLst>
                                            <p:cond delay="0"/>
                                          </p:stCondLst>
                                        </p:cTn>
                                        <p:tgtEl>
                                          <p:spTgt spid="604"/>
                                        </p:tgtEl>
                                        <p:attrNameLst>
                                          <p:attrName>style.visibility</p:attrName>
                                        </p:attrNameLst>
                                      </p:cBhvr>
                                      <p:to>
                                        <p:strVal val="visible"/>
                                      </p:to>
                                    </p:set>
                                    <p:animEffect transition="in" filter="fade">
                                      <p:cBhvr>
                                        <p:cTn id="46" dur="10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3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BENEFITS OF INSPECTION DOORS</a:t>
            </a:r>
            <a:endParaRPr sz="2400" b="0" i="0" u="none" strike="noStrike" cap="none">
              <a:solidFill>
                <a:srgbClr val="FF9333"/>
              </a:solidFill>
              <a:latin typeface="Arial"/>
              <a:ea typeface="Arial"/>
              <a:cs typeface="Arial"/>
              <a:sym typeface="Arial"/>
            </a:endParaRPr>
          </a:p>
        </p:txBody>
      </p:sp>
      <p:grpSp>
        <p:nvGrpSpPr>
          <p:cNvPr id="623" name="Google Shape;623;p35"/>
          <p:cNvGrpSpPr/>
          <p:nvPr/>
        </p:nvGrpSpPr>
        <p:grpSpPr>
          <a:xfrm>
            <a:off x="4985769" y="3509174"/>
            <a:ext cx="3140202" cy="2314652"/>
            <a:chOff x="4800600" y="2743200"/>
            <a:chExt cx="3962400" cy="3302400"/>
          </a:xfrm>
        </p:grpSpPr>
        <p:sp>
          <p:nvSpPr>
            <p:cNvPr id="624" name="Google Shape;624;p35"/>
            <p:cNvSpPr/>
            <p:nvPr/>
          </p:nvSpPr>
          <p:spPr>
            <a:xfrm>
              <a:off x="4800600" y="2743200"/>
              <a:ext cx="3962400" cy="2667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25" name="Google Shape;625;p35" descr="Y:\MARKETING\Jerry\Inspection-door-after.jpg"/>
            <p:cNvPicPr preferRelativeResize="0"/>
            <p:nvPr/>
          </p:nvPicPr>
          <p:blipFill rotWithShape="1">
            <a:blip r:embed="rId3">
              <a:alphaModFix/>
            </a:blip>
            <a:srcRect/>
            <a:stretch/>
          </p:blipFill>
          <p:spPr>
            <a:xfrm>
              <a:off x="4953000" y="2895600"/>
              <a:ext cx="3657600" cy="2362200"/>
            </a:xfrm>
            <a:prstGeom prst="rect">
              <a:avLst/>
            </a:prstGeom>
            <a:noFill/>
            <a:ln>
              <a:noFill/>
            </a:ln>
          </p:spPr>
        </p:pic>
        <p:sp>
          <p:nvSpPr>
            <p:cNvPr id="626" name="Google Shape;626;p35"/>
            <p:cNvSpPr txBox="1"/>
            <p:nvPr/>
          </p:nvSpPr>
          <p:spPr>
            <a:xfrm>
              <a:off x="4800600" y="5562600"/>
              <a:ext cx="3962400" cy="483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INSPECTION DOOR = COMPLIANT</a:t>
              </a:r>
              <a:endParaRPr sz="1400" b="0" i="0" u="none" strike="noStrike" cap="none">
                <a:solidFill>
                  <a:srgbClr val="000000"/>
                </a:solidFill>
                <a:latin typeface="Arial"/>
                <a:ea typeface="Arial"/>
                <a:cs typeface="Arial"/>
                <a:sym typeface="Arial"/>
              </a:endParaRPr>
            </a:p>
          </p:txBody>
        </p:sp>
      </p:grpSp>
      <p:grpSp>
        <p:nvGrpSpPr>
          <p:cNvPr id="627" name="Google Shape;627;p35"/>
          <p:cNvGrpSpPr/>
          <p:nvPr/>
        </p:nvGrpSpPr>
        <p:grpSpPr>
          <a:xfrm>
            <a:off x="838200" y="3509042"/>
            <a:ext cx="3733816" cy="2313943"/>
            <a:chOff x="-344155" y="2743200"/>
            <a:chExt cx="5321100" cy="3325109"/>
          </a:xfrm>
        </p:grpSpPr>
        <p:sp>
          <p:nvSpPr>
            <p:cNvPr id="628" name="Google Shape;628;p35"/>
            <p:cNvSpPr/>
            <p:nvPr/>
          </p:nvSpPr>
          <p:spPr>
            <a:xfrm>
              <a:off x="381000" y="2743200"/>
              <a:ext cx="3962400" cy="2667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29" name="Google Shape;629;p35" descr="Y:\MARKETING\Jerry\DSCF1837.JPG"/>
            <p:cNvPicPr preferRelativeResize="0"/>
            <p:nvPr/>
          </p:nvPicPr>
          <p:blipFill rotWithShape="1">
            <a:blip r:embed="rId4">
              <a:alphaModFix/>
            </a:blip>
            <a:srcRect/>
            <a:stretch/>
          </p:blipFill>
          <p:spPr>
            <a:xfrm>
              <a:off x="533400" y="2912165"/>
              <a:ext cx="3657600" cy="2345635"/>
            </a:xfrm>
            <a:prstGeom prst="rect">
              <a:avLst/>
            </a:prstGeom>
            <a:noFill/>
            <a:ln>
              <a:noFill/>
            </a:ln>
          </p:spPr>
        </p:pic>
        <p:sp>
          <p:nvSpPr>
            <p:cNvPr id="630" name="Google Shape;630;p35"/>
            <p:cNvSpPr txBox="1"/>
            <p:nvPr/>
          </p:nvSpPr>
          <p:spPr>
            <a:xfrm>
              <a:off x="-344155" y="5581709"/>
              <a:ext cx="5321100" cy="48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HOLE CUT IN GUARD = NON-COMPLIANT</a:t>
              </a:r>
              <a:endParaRPr sz="1400" b="0" i="0" u="none" strike="noStrike" cap="none">
                <a:solidFill>
                  <a:srgbClr val="000000"/>
                </a:solidFill>
                <a:latin typeface="Arial"/>
                <a:ea typeface="Arial"/>
                <a:cs typeface="Arial"/>
                <a:sym typeface="Arial"/>
              </a:endParaRPr>
            </a:p>
          </p:txBody>
        </p:sp>
      </p:grpSp>
      <p:grpSp>
        <p:nvGrpSpPr>
          <p:cNvPr id="631" name="Google Shape;631;p35"/>
          <p:cNvGrpSpPr/>
          <p:nvPr/>
        </p:nvGrpSpPr>
        <p:grpSpPr>
          <a:xfrm>
            <a:off x="685800" y="1828800"/>
            <a:ext cx="1905000" cy="1524001"/>
            <a:chOff x="685800" y="1371600"/>
            <a:chExt cx="1905000" cy="1524001"/>
          </a:xfrm>
        </p:grpSpPr>
        <p:sp>
          <p:nvSpPr>
            <p:cNvPr id="632" name="Google Shape;632;p35"/>
            <p:cNvSpPr/>
            <p:nvPr/>
          </p:nvSpPr>
          <p:spPr>
            <a:xfrm>
              <a:off x="685800" y="1371600"/>
              <a:ext cx="1905000" cy="1524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33" name="Google Shape;633;p35"/>
            <p:cNvPicPr preferRelativeResize="0"/>
            <p:nvPr/>
          </p:nvPicPr>
          <p:blipFill rotWithShape="1">
            <a:blip r:embed="rId5">
              <a:alphaModFix/>
            </a:blip>
            <a:srcRect/>
            <a:stretch/>
          </p:blipFill>
          <p:spPr>
            <a:xfrm>
              <a:off x="685800" y="1371601"/>
              <a:ext cx="1899904" cy="1524000"/>
            </a:xfrm>
            <a:prstGeom prst="rect">
              <a:avLst/>
            </a:prstGeom>
            <a:noFill/>
            <a:ln>
              <a:noFill/>
            </a:ln>
          </p:spPr>
        </p:pic>
      </p:grpSp>
      <p:grpSp>
        <p:nvGrpSpPr>
          <p:cNvPr id="634" name="Google Shape;634;p35"/>
          <p:cNvGrpSpPr/>
          <p:nvPr/>
        </p:nvGrpSpPr>
        <p:grpSpPr>
          <a:xfrm>
            <a:off x="3543300" y="1828800"/>
            <a:ext cx="1905000" cy="1524000"/>
            <a:chOff x="3505200" y="1371600"/>
            <a:chExt cx="1905000" cy="1524000"/>
          </a:xfrm>
        </p:grpSpPr>
        <p:sp>
          <p:nvSpPr>
            <p:cNvPr id="635" name="Google Shape;635;p35"/>
            <p:cNvSpPr/>
            <p:nvPr/>
          </p:nvSpPr>
          <p:spPr>
            <a:xfrm>
              <a:off x="3505200" y="1371600"/>
              <a:ext cx="1905000" cy="1524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36" name="Google Shape;636;p35"/>
            <p:cNvPicPr preferRelativeResize="0"/>
            <p:nvPr/>
          </p:nvPicPr>
          <p:blipFill rotWithShape="1">
            <a:blip r:embed="rId6">
              <a:alphaModFix/>
            </a:blip>
            <a:srcRect/>
            <a:stretch/>
          </p:blipFill>
          <p:spPr>
            <a:xfrm>
              <a:off x="3505200" y="1375526"/>
              <a:ext cx="1905000" cy="1520074"/>
            </a:xfrm>
            <a:prstGeom prst="rect">
              <a:avLst/>
            </a:prstGeom>
            <a:noFill/>
            <a:ln>
              <a:noFill/>
            </a:ln>
          </p:spPr>
        </p:pic>
      </p:grpSp>
      <p:grpSp>
        <p:nvGrpSpPr>
          <p:cNvPr id="637" name="Google Shape;637;p35"/>
          <p:cNvGrpSpPr/>
          <p:nvPr/>
        </p:nvGrpSpPr>
        <p:grpSpPr>
          <a:xfrm>
            <a:off x="6438900" y="1828800"/>
            <a:ext cx="1905000" cy="1524000"/>
            <a:chOff x="6400800" y="1371600"/>
            <a:chExt cx="1905000" cy="1524000"/>
          </a:xfrm>
        </p:grpSpPr>
        <p:sp>
          <p:nvSpPr>
            <p:cNvPr id="638" name="Google Shape;638;p35"/>
            <p:cNvSpPr/>
            <p:nvPr/>
          </p:nvSpPr>
          <p:spPr>
            <a:xfrm>
              <a:off x="6400800" y="1371600"/>
              <a:ext cx="1905000" cy="1524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39" name="Google Shape;639;p35" descr="Inspection Doors 005"/>
            <p:cNvPicPr preferRelativeResize="0"/>
            <p:nvPr/>
          </p:nvPicPr>
          <p:blipFill rotWithShape="1">
            <a:blip r:embed="rId7">
              <a:alphaModFix/>
            </a:blip>
            <a:srcRect/>
            <a:stretch/>
          </p:blipFill>
          <p:spPr>
            <a:xfrm>
              <a:off x="6400800" y="1371600"/>
              <a:ext cx="1905000" cy="1524000"/>
            </a:xfrm>
            <a:prstGeom prst="rect">
              <a:avLst/>
            </a:prstGeom>
            <a:noFill/>
            <a:ln>
              <a:noFill/>
            </a:ln>
          </p:spPr>
        </p:pic>
      </p:grpSp>
      <p:sp>
        <p:nvSpPr>
          <p:cNvPr id="640" name="Google Shape;640;p3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41" name="Google Shape;641;p35"/>
          <p:cNvSpPr/>
          <p:nvPr/>
        </p:nvSpPr>
        <p:spPr>
          <a:xfrm>
            <a:off x="0" y="1143000"/>
            <a:ext cx="9144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Inspection Doors are necessary when you need to keep machinery running and still want to be able to inspect or access certain areas. The unique 2 piece design allows for retrofitting existing compliant guarding or installing in new. </a:t>
            </a:r>
            <a:endParaRPr sz="1400" b="0" i="0" u="none" strike="noStrike" cap="none">
              <a:solidFill>
                <a:schemeClr val="dk1"/>
              </a:solidFill>
              <a:latin typeface="Calibri"/>
              <a:ea typeface="Calibri"/>
              <a:cs typeface="Calibri"/>
              <a:sym typeface="Calibri"/>
            </a:endParaRPr>
          </a:p>
        </p:txBody>
      </p:sp>
      <p:pic>
        <p:nvPicPr>
          <p:cNvPr id="642" name="Google Shape;642;p35"/>
          <p:cNvPicPr preferRelativeResize="0"/>
          <p:nvPr/>
        </p:nvPicPr>
        <p:blipFill rotWithShape="1">
          <a:blip r:embed="rId8">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22"/>
                                        </p:tgtEl>
                                        <p:attrNameLst>
                                          <p:attrName>style.visibility</p:attrName>
                                        </p:attrNameLst>
                                      </p:cBhvr>
                                      <p:to>
                                        <p:strVal val="visible"/>
                                      </p:to>
                                    </p:set>
                                    <p:anim calcmode="lin" valueType="num">
                                      <p:cBhvr additive="base">
                                        <p:cTn id="7" dur="1000"/>
                                        <p:tgtEl>
                                          <p:spTgt spid="622"/>
                                        </p:tgtEl>
                                        <p:attrNameLst>
                                          <p:attrName>ppt_w</p:attrName>
                                        </p:attrNameLst>
                                      </p:cBhvr>
                                      <p:tavLst>
                                        <p:tav tm="0">
                                          <p:val>
                                            <p:strVal val="0"/>
                                          </p:val>
                                        </p:tav>
                                        <p:tav tm="100000">
                                          <p:val>
                                            <p:strVal val="#ppt_w"/>
                                          </p:val>
                                        </p:tav>
                                      </p:tavLst>
                                    </p:anim>
                                    <p:anim calcmode="lin" valueType="num">
                                      <p:cBhvr additive="base">
                                        <p:cTn id="8" dur="1000"/>
                                        <p:tgtEl>
                                          <p:spTgt spid="62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641"/>
                                        </p:tgtEl>
                                        <p:attrNameLst>
                                          <p:attrName>style.visibility</p:attrName>
                                        </p:attrNameLst>
                                      </p:cBhvr>
                                      <p:to>
                                        <p:strVal val="visible"/>
                                      </p:to>
                                    </p:set>
                                  </p:childTnLst>
                                </p:cTn>
                              </p:par>
                              <p:par>
                                <p:cTn id="12" presetID="10" presetClass="entr" presetSubtype="0" fill="hold" nodeType="withEffect">
                                  <p:stCondLst>
                                    <p:cond delay="2000"/>
                                  </p:stCondLst>
                                  <p:childTnLst>
                                    <p:set>
                                      <p:cBhvr>
                                        <p:cTn id="13" dur="1" fill="hold">
                                          <p:stCondLst>
                                            <p:cond delay="0"/>
                                          </p:stCondLst>
                                        </p:cTn>
                                        <p:tgtEl>
                                          <p:spTgt spid="631"/>
                                        </p:tgtEl>
                                        <p:attrNameLst>
                                          <p:attrName>style.visibility</p:attrName>
                                        </p:attrNameLst>
                                      </p:cBhvr>
                                      <p:to>
                                        <p:strVal val="visible"/>
                                      </p:to>
                                    </p:set>
                                    <p:animEffect transition="in" filter="fade">
                                      <p:cBhvr>
                                        <p:cTn id="14" dur="2000"/>
                                        <p:tgtEl>
                                          <p:spTgt spid="631"/>
                                        </p:tgtEl>
                                      </p:cBhvr>
                                    </p:animEffect>
                                  </p:childTnLst>
                                </p:cTn>
                              </p:par>
                              <p:par>
                                <p:cTn id="15" presetID="10" presetClass="entr" presetSubtype="0" fill="hold" nodeType="withEffect">
                                  <p:stCondLst>
                                    <p:cond delay="2000"/>
                                  </p:stCondLst>
                                  <p:childTnLst>
                                    <p:set>
                                      <p:cBhvr>
                                        <p:cTn id="16" dur="1" fill="hold">
                                          <p:stCondLst>
                                            <p:cond delay="0"/>
                                          </p:stCondLst>
                                        </p:cTn>
                                        <p:tgtEl>
                                          <p:spTgt spid="634"/>
                                        </p:tgtEl>
                                        <p:attrNameLst>
                                          <p:attrName>style.visibility</p:attrName>
                                        </p:attrNameLst>
                                      </p:cBhvr>
                                      <p:to>
                                        <p:strVal val="visible"/>
                                      </p:to>
                                    </p:set>
                                    <p:animEffect transition="in" filter="fade">
                                      <p:cBhvr>
                                        <p:cTn id="17" dur="2000"/>
                                        <p:tgtEl>
                                          <p:spTgt spid="634"/>
                                        </p:tgtEl>
                                      </p:cBhvr>
                                    </p:animEffect>
                                  </p:childTnLst>
                                </p:cTn>
                              </p:par>
                              <p:par>
                                <p:cTn id="18" presetID="10" presetClass="entr" presetSubtype="0" fill="hold" nodeType="withEffect">
                                  <p:stCondLst>
                                    <p:cond delay="2000"/>
                                  </p:stCondLst>
                                  <p:childTnLst>
                                    <p:set>
                                      <p:cBhvr>
                                        <p:cTn id="19" dur="1" fill="hold">
                                          <p:stCondLst>
                                            <p:cond delay="0"/>
                                          </p:stCondLst>
                                        </p:cTn>
                                        <p:tgtEl>
                                          <p:spTgt spid="637"/>
                                        </p:tgtEl>
                                        <p:attrNameLst>
                                          <p:attrName>style.visibility</p:attrName>
                                        </p:attrNameLst>
                                      </p:cBhvr>
                                      <p:to>
                                        <p:strVal val="visible"/>
                                      </p:to>
                                    </p:set>
                                    <p:animEffect transition="in" filter="fade">
                                      <p:cBhvr>
                                        <p:cTn id="20" dur="2000"/>
                                        <p:tgtEl>
                                          <p:spTgt spid="637"/>
                                        </p:tgtEl>
                                      </p:cBhvr>
                                    </p:animEffect>
                                  </p:childTnLst>
                                </p:cTn>
                              </p:par>
                            </p:childTnLst>
                          </p:cTn>
                        </p:par>
                        <p:par>
                          <p:cTn id="21" fill="hold">
                            <p:stCondLst>
                              <p:cond delay="3000"/>
                            </p:stCondLst>
                            <p:childTnLst>
                              <p:par>
                                <p:cTn id="22" presetID="10" presetClass="entr" presetSubtype="0" fill="hold" nodeType="afterEffect">
                                  <p:stCondLst>
                                    <p:cond delay="5000"/>
                                  </p:stCondLst>
                                  <p:childTnLst>
                                    <p:set>
                                      <p:cBhvr>
                                        <p:cTn id="23" dur="1" fill="hold">
                                          <p:stCondLst>
                                            <p:cond delay="0"/>
                                          </p:stCondLst>
                                        </p:cTn>
                                        <p:tgtEl>
                                          <p:spTgt spid="627"/>
                                        </p:tgtEl>
                                        <p:attrNameLst>
                                          <p:attrName>style.visibility</p:attrName>
                                        </p:attrNameLst>
                                      </p:cBhvr>
                                      <p:to>
                                        <p:strVal val="visible"/>
                                      </p:to>
                                    </p:set>
                                    <p:animEffect transition="in" filter="fade">
                                      <p:cBhvr>
                                        <p:cTn id="24" dur="3000"/>
                                        <p:tgtEl>
                                          <p:spTgt spid="627"/>
                                        </p:tgtEl>
                                      </p:cBhvr>
                                    </p:animEffect>
                                  </p:childTnLst>
                                </p:cTn>
                              </p:par>
                            </p:childTnLst>
                          </p:cTn>
                        </p:par>
                        <p:par>
                          <p:cTn id="25" fill="hold">
                            <p:stCondLst>
                              <p:cond delay="6000"/>
                            </p:stCondLst>
                            <p:childTnLst>
                              <p:par>
                                <p:cTn id="26" presetID="10" presetClass="entr" presetSubtype="0" fill="hold" nodeType="afterEffect">
                                  <p:stCondLst>
                                    <p:cond delay="1000"/>
                                  </p:stCondLst>
                                  <p:childTnLst>
                                    <p:set>
                                      <p:cBhvr>
                                        <p:cTn id="27" dur="1" fill="hold">
                                          <p:stCondLst>
                                            <p:cond delay="0"/>
                                          </p:stCondLst>
                                        </p:cTn>
                                        <p:tgtEl>
                                          <p:spTgt spid="623"/>
                                        </p:tgtEl>
                                        <p:attrNameLst>
                                          <p:attrName>style.visibility</p:attrName>
                                        </p:attrNameLst>
                                      </p:cBhvr>
                                      <p:to>
                                        <p:strVal val="visible"/>
                                      </p:to>
                                    </p:set>
                                    <p:animEffect transition="in" filter="fade">
                                      <p:cBhvr>
                                        <p:cTn id="28" dur="20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6"/>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INSPECTION DOOR EXTENSIONS</a:t>
            </a:r>
            <a:endParaRPr sz="2400" b="0" i="0" u="none" strike="noStrike" cap="none">
              <a:solidFill>
                <a:srgbClr val="FF9333"/>
              </a:solidFill>
              <a:latin typeface="Arial"/>
              <a:ea typeface="Arial"/>
              <a:cs typeface="Arial"/>
              <a:sym typeface="Arial"/>
            </a:endParaRPr>
          </a:p>
        </p:txBody>
      </p:sp>
      <p:grpSp>
        <p:nvGrpSpPr>
          <p:cNvPr id="649" name="Google Shape;649;p36"/>
          <p:cNvGrpSpPr/>
          <p:nvPr/>
        </p:nvGrpSpPr>
        <p:grpSpPr>
          <a:xfrm>
            <a:off x="381000" y="1676400"/>
            <a:ext cx="3962400" cy="3962400"/>
            <a:chOff x="381000" y="1676400"/>
            <a:chExt cx="3962400" cy="3962400"/>
          </a:xfrm>
        </p:grpSpPr>
        <p:sp>
          <p:nvSpPr>
            <p:cNvPr id="650" name="Google Shape;650;p36"/>
            <p:cNvSpPr/>
            <p:nvPr/>
          </p:nvSpPr>
          <p:spPr>
            <a:xfrm>
              <a:off x="381000" y="1676400"/>
              <a:ext cx="3962400" cy="3962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51" name="Google Shape;651;p36" descr="C:\Users\SMonkman\AppData\Local\Microsoft\Windows\Temporary Internet Files\Content.Outlook\XKK3KOV7\A-INSPDOOR-1-EXT_REND-2.jpg"/>
            <p:cNvPicPr preferRelativeResize="0"/>
            <p:nvPr/>
          </p:nvPicPr>
          <p:blipFill rotWithShape="1">
            <a:blip r:embed="rId3">
              <a:alphaModFix/>
            </a:blip>
            <a:srcRect/>
            <a:stretch/>
          </p:blipFill>
          <p:spPr>
            <a:xfrm>
              <a:off x="533400" y="1828800"/>
              <a:ext cx="3657600" cy="3657600"/>
            </a:xfrm>
            <a:prstGeom prst="rect">
              <a:avLst/>
            </a:prstGeom>
            <a:noFill/>
            <a:ln>
              <a:noFill/>
            </a:ln>
          </p:spPr>
        </p:pic>
      </p:grpSp>
      <p:grpSp>
        <p:nvGrpSpPr>
          <p:cNvPr id="652" name="Google Shape;652;p36"/>
          <p:cNvGrpSpPr/>
          <p:nvPr/>
        </p:nvGrpSpPr>
        <p:grpSpPr>
          <a:xfrm>
            <a:off x="4724400" y="1676400"/>
            <a:ext cx="3962400" cy="3962400"/>
            <a:chOff x="4724400" y="1676400"/>
            <a:chExt cx="3962400" cy="3962400"/>
          </a:xfrm>
        </p:grpSpPr>
        <p:sp>
          <p:nvSpPr>
            <p:cNvPr id="653" name="Google Shape;653;p36"/>
            <p:cNvSpPr/>
            <p:nvPr/>
          </p:nvSpPr>
          <p:spPr>
            <a:xfrm>
              <a:off x="4724400" y="1676400"/>
              <a:ext cx="3962400" cy="3962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54" name="Google Shape;654;p36"/>
            <p:cNvPicPr preferRelativeResize="0"/>
            <p:nvPr/>
          </p:nvPicPr>
          <p:blipFill rotWithShape="1">
            <a:blip r:embed="rId4">
              <a:alphaModFix/>
            </a:blip>
            <a:srcRect/>
            <a:stretch/>
          </p:blipFill>
          <p:spPr>
            <a:xfrm>
              <a:off x="4876800" y="1828800"/>
              <a:ext cx="3671888" cy="3657600"/>
            </a:xfrm>
            <a:prstGeom prst="rect">
              <a:avLst/>
            </a:prstGeom>
            <a:noFill/>
            <a:ln>
              <a:noFill/>
            </a:ln>
          </p:spPr>
        </p:pic>
      </p:grpSp>
      <p:sp>
        <p:nvSpPr>
          <p:cNvPr id="655" name="Google Shape;655;p3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56" name="Google Shape;656;p36"/>
          <p:cNvSpPr/>
          <p:nvPr/>
        </p:nvSpPr>
        <p:spPr>
          <a:xfrm>
            <a:off x="381000" y="1066800"/>
            <a:ext cx="83058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This shows you the optional Inspection door extensions which are also available.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They can be customized to suite your application. </a:t>
            </a:r>
            <a:endParaRPr sz="1400" b="0" i="0" u="none" strike="noStrike" cap="none">
              <a:solidFill>
                <a:schemeClr val="dk1"/>
              </a:solidFill>
              <a:latin typeface="Calibri"/>
              <a:ea typeface="Calibri"/>
              <a:cs typeface="Calibri"/>
              <a:sym typeface="Calibri"/>
            </a:endParaRPr>
          </a:p>
        </p:txBody>
      </p:sp>
      <p:pic>
        <p:nvPicPr>
          <p:cNvPr id="657" name="Google Shape;657;p36"/>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48"/>
                                        </p:tgtEl>
                                        <p:attrNameLst>
                                          <p:attrName>style.visibility</p:attrName>
                                        </p:attrNameLst>
                                      </p:cBhvr>
                                      <p:to>
                                        <p:strVal val="visible"/>
                                      </p:to>
                                    </p:set>
                                    <p:anim calcmode="lin" valueType="num">
                                      <p:cBhvr additive="base">
                                        <p:cTn id="7" dur="1000"/>
                                        <p:tgtEl>
                                          <p:spTgt spid="648"/>
                                        </p:tgtEl>
                                        <p:attrNameLst>
                                          <p:attrName>ppt_w</p:attrName>
                                        </p:attrNameLst>
                                      </p:cBhvr>
                                      <p:tavLst>
                                        <p:tav tm="0">
                                          <p:val>
                                            <p:strVal val="0"/>
                                          </p:val>
                                        </p:tav>
                                        <p:tav tm="100000">
                                          <p:val>
                                            <p:strVal val="#ppt_w"/>
                                          </p:val>
                                        </p:tav>
                                      </p:tavLst>
                                    </p:anim>
                                    <p:anim calcmode="lin" valueType="num">
                                      <p:cBhvr additive="base">
                                        <p:cTn id="8" dur="1000"/>
                                        <p:tgtEl>
                                          <p:spTgt spid="648"/>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49"/>
                                        </p:tgtEl>
                                        <p:attrNameLst>
                                          <p:attrName>style.visibility</p:attrName>
                                        </p:attrNameLst>
                                      </p:cBhvr>
                                      <p:to>
                                        <p:strVal val="visible"/>
                                      </p:to>
                                    </p:set>
                                    <p:animEffect transition="in" filter="fade">
                                      <p:cBhvr>
                                        <p:cTn id="12" dur="2000"/>
                                        <p:tgtEl>
                                          <p:spTgt spid="649"/>
                                        </p:tgtEl>
                                      </p:cBhvr>
                                    </p:animEffect>
                                  </p:childTnLst>
                                </p:cTn>
                              </p:par>
                              <p:par>
                                <p:cTn id="13" presetID="10" presetClass="entr" presetSubtype="0" fill="hold" nodeType="withEffect">
                                  <p:stCondLst>
                                    <p:cond delay="0"/>
                                  </p:stCondLst>
                                  <p:childTnLst>
                                    <p:set>
                                      <p:cBhvr>
                                        <p:cTn id="14" dur="1" fill="hold">
                                          <p:stCondLst>
                                            <p:cond delay="0"/>
                                          </p:stCondLst>
                                        </p:cTn>
                                        <p:tgtEl>
                                          <p:spTgt spid="652"/>
                                        </p:tgtEl>
                                        <p:attrNameLst>
                                          <p:attrName>style.visibility</p:attrName>
                                        </p:attrNameLst>
                                      </p:cBhvr>
                                      <p:to>
                                        <p:strVal val="visible"/>
                                      </p:to>
                                    </p:set>
                                    <p:animEffect transition="in" filter="fade">
                                      <p:cBhvr>
                                        <p:cTn id="15" dur="20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7"/>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ACCESS PORTS</a:t>
            </a:r>
            <a:endParaRPr sz="2400" b="0" i="0" u="none" strike="noStrike" cap="none">
              <a:solidFill>
                <a:srgbClr val="FF9333"/>
              </a:solidFill>
              <a:latin typeface="Arial"/>
              <a:ea typeface="Arial"/>
              <a:cs typeface="Arial"/>
              <a:sym typeface="Arial"/>
            </a:endParaRPr>
          </a:p>
        </p:txBody>
      </p:sp>
      <p:grpSp>
        <p:nvGrpSpPr>
          <p:cNvPr id="664" name="Google Shape;664;p37"/>
          <p:cNvGrpSpPr/>
          <p:nvPr/>
        </p:nvGrpSpPr>
        <p:grpSpPr>
          <a:xfrm>
            <a:off x="395287" y="1676400"/>
            <a:ext cx="3962400" cy="3962400"/>
            <a:chOff x="381000" y="1600200"/>
            <a:chExt cx="3962400" cy="3962400"/>
          </a:xfrm>
        </p:grpSpPr>
        <p:sp>
          <p:nvSpPr>
            <p:cNvPr id="665" name="Google Shape;665;p37"/>
            <p:cNvSpPr/>
            <p:nvPr/>
          </p:nvSpPr>
          <p:spPr>
            <a:xfrm>
              <a:off x="381000" y="1600200"/>
              <a:ext cx="3962400" cy="3962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66" name="Google Shape;666;p37"/>
            <p:cNvPicPr preferRelativeResize="0"/>
            <p:nvPr/>
          </p:nvPicPr>
          <p:blipFill rotWithShape="1">
            <a:blip r:embed="rId3">
              <a:alphaModFix/>
            </a:blip>
            <a:srcRect/>
            <a:stretch/>
          </p:blipFill>
          <p:spPr>
            <a:xfrm>
              <a:off x="561975" y="1775606"/>
              <a:ext cx="3629025" cy="3609987"/>
            </a:xfrm>
            <a:prstGeom prst="rect">
              <a:avLst/>
            </a:prstGeom>
            <a:noFill/>
            <a:ln>
              <a:noFill/>
            </a:ln>
          </p:spPr>
        </p:pic>
      </p:grpSp>
      <p:grpSp>
        <p:nvGrpSpPr>
          <p:cNvPr id="667" name="Google Shape;667;p37"/>
          <p:cNvGrpSpPr/>
          <p:nvPr/>
        </p:nvGrpSpPr>
        <p:grpSpPr>
          <a:xfrm>
            <a:off x="4733925" y="1675599"/>
            <a:ext cx="3962400" cy="3962400"/>
            <a:chOff x="4724400" y="1600200"/>
            <a:chExt cx="3962400" cy="3962400"/>
          </a:xfrm>
        </p:grpSpPr>
        <p:sp>
          <p:nvSpPr>
            <p:cNvPr id="668" name="Google Shape;668;p37"/>
            <p:cNvSpPr/>
            <p:nvPr/>
          </p:nvSpPr>
          <p:spPr>
            <a:xfrm>
              <a:off x="4724400" y="1600200"/>
              <a:ext cx="3962400" cy="3962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69" name="Google Shape;669;p37"/>
            <p:cNvPicPr preferRelativeResize="0"/>
            <p:nvPr/>
          </p:nvPicPr>
          <p:blipFill rotWithShape="1">
            <a:blip r:embed="rId4">
              <a:alphaModFix/>
            </a:blip>
            <a:srcRect/>
            <a:stretch/>
          </p:blipFill>
          <p:spPr>
            <a:xfrm>
              <a:off x="4876800" y="1752600"/>
              <a:ext cx="3657600" cy="3657600"/>
            </a:xfrm>
            <a:prstGeom prst="rect">
              <a:avLst/>
            </a:prstGeom>
            <a:noFill/>
            <a:ln>
              <a:noFill/>
            </a:ln>
          </p:spPr>
        </p:pic>
      </p:grpSp>
      <p:sp>
        <p:nvSpPr>
          <p:cNvPr id="670" name="Google Shape;670;p37"/>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71" name="Google Shape;671;p37"/>
          <p:cNvSpPr/>
          <p:nvPr/>
        </p:nvSpPr>
        <p:spPr>
          <a:xfrm>
            <a:off x="419100" y="1310875"/>
            <a:ext cx="8267700" cy="28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When you need occasional access or continuous and frequent access - use an access port.</a:t>
            </a:r>
            <a:endParaRPr sz="1400" b="0" i="0" u="none" strike="noStrike" cap="none">
              <a:solidFill>
                <a:schemeClr val="dk1"/>
              </a:solidFill>
              <a:latin typeface="Calibri"/>
              <a:ea typeface="Calibri"/>
              <a:cs typeface="Calibri"/>
              <a:sym typeface="Calibri"/>
            </a:endParaRPr>
          </a:p>
        </p:txBody>
      </p:sp>
      <p:pic>
        <p:nvPicPr>
          <p:cNvPr id="672" name="Google Shape;672;p37"/>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63"/>
                                        </p:tgtEl>
                                        <p:attrNameLst>
                                          <p:attrName>style.visibility</p:attrName>
                                        </p:attrNameLst>
                                      </p:cBhvr>
                                      <p:to>
                                        <p:strVal val="visible"/>
                                      </p:to>
                                    </p:set>
                                    <p:anim calcmode="lin" valueType="num">
                                      <p:cBhvr additive="base">
                                        <p:cTn id="7" dur="1000"/>
                                        <p:tgtEl>
                                          <p:spTgt spid="663"/>
                                        </p:tgtEl>
                                        <p:attrNameLst>
                                          <p:attrName>ppt_w</p:attrName>
                                        </p:attrNameLst>
                                      </p:cBhvr>
                                      <p:tavLst>
                                        <p:tav tm="0">
                                          <p:val>
                                            <p:strVal val="0"/>
                                          </p:val>
                                        </p:tav>
                                        <p:tav tm="100000">
                                          <p:val>
                                            <p:strVal val="#ppt_w"/>
                                          </p:val>
                                        </p:tav>
                                      </p:tavLst>
                                    </p:anim>
                                    <p:anim calcmode="lin" valueType="num">
                                      <p:cBhvr additive="base">
                                        <p:cTn id="8" dur="1000"/>
                                        <p:tgtEl>
                                          <p:spTgt spid="66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64"/>
                                        </p:tgtEl>
                                        <p:attrNameLst>
                                          <p:attrName>style.visibility</p:attrName>
                                        </p:attrNameLst>
                                      </p:cBhvr>
                                      <p:to>
                                        <p:strVal val="visible"/>
                                      </p:to>
                                    </p:set>
                                    <p:animEffect transition="in" filter="fade">
                                      <p:cBhvr>
                                        <p:cTn id="12" dur="2000"/>
                                        <p:tgtEl>
                                          <p:spTgt spid="664"/>
                                        </p:tgtEl>
                                      </p:cBhvr>
                                    </p:animEffect>
                                  </p:childTnLst>
                                </p:cTn>
                              </p:par>
                              <p:par>
                                <p:cTn id="13" presetID="10" presetClass="entr" presetSubtype="0" fill="hold" nodeType="withEffect">
                                  <p:stCondLst>
                                    <p:cond delay="0"/>
                                  </p:stCondLst>
                                  <p:childTnLst>
                                    <p:set>
                                      <p:cBhvr>
                                        <p:cTn id="14" dur="1" fill="hold">
                                          <p:stCondLst>
                                            <p:cond delay="0"/>
                                          </p:stCondLst>
                                        </p:cTn>
                                        <p:tgtEl>
                                          <p:spTgt spid="667"/>
                                        </p:tgtEl>
                                        <p:attrNameLst>
                                          <p:attrName>style.visibility</p:attrName>
                                        </p:attrNameLst>
                                      </p:cBhvr>
                                      <p:to>
                                        <p:strVal val="visible"/>
                                      </p:to>
                                    </p:set>
                                    <p:animEffect transition="in" filter="fade">
                                      <p:cBhvr>
                                        <p:cTn id="15" dur="2000"/>
                                        <p:tgtEl>
                                          <p:spTgt spid="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8"/>
          <p:cNvSpPr/>
          <p:nvPr/>
        </p:nvSpPr>
        <p:spPr>
          <a:xfrm>
            <a:off x="4648200" y="1689325"/>
            <a:ext cx="3124200" cy="3963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79" name="Google Shape;679;p38" descr="Y:\MARKETING\Guarding Photos\Shop Pictures\100_5284.JPG"/>
          <p:cNvPicPr preferRelativeResize="0">
            <a:picLocks noGrp="1"/>
          </p:cNvPicPr>
          <p:nvPr>
            <p:ph type="body" idx="4294967295"/>
          </p:nvPr>
        </p:nvPicPr>
        <p:blipFill rotWithShape="1">
          <a:blip r:embed="rId3">
            <a:alphaModFix/>
          </a:blip>
          <a:srcRect/>
          <a:stretch/>
        </p:blipFill>
        <p:spPr>
          <a:xfrm>
            <a:off x="4800466" y="1781833"/>
            <a:ext cx="2819700" cy="3733800"/>
          </a:xfrm>
          <a:prstGeom prst="rect">
            <a:avLst/>
          </a:prstGeom>
          <a:noFill/>
          <a:ln>
            <a:noFill/>
          </a:ln>
        </p:spPr>
      </p:pic>
      <p:sp>
        <p:nvSpPr>
          <p:cNvPr id="680" name="Google Shape;680;p38"/>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HINGED FLAT GUARDS</a:t>
            </a:r>
            <a:endParaRPr sz="2400" b="0" i="0" u="none" strike="noStrike" cap="none">
              <a:solidFill>
                <a:srgbClr val="FF9333"/>
              </a:solidFill>
              <a:latin typeface="Arial"/>
              <a:ea typeface="Arial"/>
              <a:cs typeface="Arial"/>
              <a:sym typeface="Arial"/>
            </a:endParaRPr>
          </a:p>
        </p:txBody>
      </p:sp>
      <p:grpSp>
        <p:nvGrpSpPr>
          <p:cNvPr id="681" name="Google Shape;681;p38"/>
          <p:cNvGrpSpPr/>
          <p:nvPr/>
        </p:nvGrpSpPr>
        <p:grpSpPr>
          <a:xfrm>
            <a:off x="1143000" y="1676400"/>
            <a:ext cx="3124200" cy="4038600"/>
            <a:chOff x="1143000" y="1676400"/>
            <a:chExt cx="3124200" cy="4038600"/>
          </a:xfrm>
        </p:grpSpPr>
        <p:sp>
          <p:nvSpPr>
            <p:cNvPr id="682" name="Google Shape;682;p38"/>
            <p:cNvSpPr/>
            <p:nvPr/>
          </p:nvSpPr>
          <p:spPr>
            <a:xfrm>
              <a:off x="1143000" y="1676400"/>
              <a:ext cx="3124200" cy="40386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83" name="Google Shape;683;p38" descr="Y:\MARKETING\Guarding Photos\Shop Pictures\100_5287.JPG"/>
            <p:cNvPicPr preferRelativeResize="0"/>
            <p:nvPr/>
          </p:nvPicPr>
          <p:blipFill rotWithShape="1">
            <a:blip r:embed="rId4">
              <a:alphaModFix/>
            </a:blip>
            <a:srcRect/>
            <a:stretch/>
          </p:blipFill>
          <p:spPr>
            <a:xfrm>
              <a:off x="1295400" y="1828800"/>
              <a:ext cx="2819399" cy="3759639"/>
            </a:xfrm>
            <a:prstGeom prst="rect">
              <a:avLst/>
            </a:prstGeom>
            <a:noFill/>
            <a:ln>
              <a:noFill/>
            </a:ln>
          </p:spPr>
        </p:pic>
      </p:grpSp>
      <p:sp>
        <p:nvSpPr>
          <p:cNvPr id="684" name="Google Shape;684;p38"/>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685" name="Google Shape;685;p38"/>
          <p:cNvSpPr/>
          <p:nvPr/>
        </p:nvSpPr>
        <p:spPr>
          <a:xfrm>
            <a:off x="0" y="1143000"/>
            <a:ext cx="9144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You may have a need for increased access at times when you are properly locked out.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Hinging certain areas of the guard will allow for easier access to the equipment for maintenance.</a:t>
            </a:r>
            <a:endParaRPr sz="1400" b="0" i="0" u="none" strike="noStrike" cap="none">
              <a:solidFill>
                <a:srgbClr val="000000"/>
              </a:solidFill>
              <a:latin typeface="Arial"/>
              <a:ea typeface="Arial"/>
              <a:cs typeface="Arial"/>
              <a:sym typeface="Arial"/>
            </a:endParaRPr>
          </a:p>
        </p:txBody>
      </p:sp>
      <p:pic>
        <p:nvPicPr>
          <p:cNvPr id="686" name="Google Shape;686;p38"/>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80"/>
                                        </p:tgtEl>
                                        <p:attrNameLst>
                                          <p:attrName>style.visibility</p:attrName>
                                        </p:attrNameLst>
                                      </p:cBhvr>
                                      <p:to>
                                        <p:strVal val="visible"/>
                                      </p:to>
                                    </p:set>
                                    <p:anim calcmode="lin" valueType="num">
                                      <p:cBhvr additive="base">
                                        <p:cTn id="7" dur="1000"/>
                                        <p:tgtEl>
                                          <p:spTgt spid="680"/>
                                        </p:tgtEl>
                                        <p:attrNameLst>
                                          <p:attrName>ppt_w</p:attrName>
                                        </p:attrNameLst>
                                      </p:cBhvr>
                                      <p:tavLst>
                                        <p:tav tm="0">
                                          <p:val>
                                            <p:strVal val="0"/>
                                          </p:val>
                                        </p:tav>
                                        <p:tav tm="100000">
                                          <p:val>
                                            <p:strVal val="#ppt_w"/>
                                          </p:val>
                                        </p:tav>
                                      </p:tavLst>
                                    </p:anim>
                                    <p:anim calcmode="lin" valueType="num">
                                      <p:cBhvr additive="base">
                                        <p:cTn id="8" dur="1000"/>
                                        <p:tgtEl>
                                          <p:spTgt spid="68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81"/>
                                        </p:tgtEl>
                                        <p:attrNameLst>
                                          <p:attrName>style.visibility</p:attrName>
                                        </p:attrNameLst>
                                      </p:cBhvr>
                                      <p:to>
                                        <p:strVal val="visible"/>
                                      </p:to>
                                    </p:set>
                                    <p:animEffect transition="in" filter="fade">
                                      <p:cBhvr>
                                        <p:cTn id="12" dur="2000"/>
                                        <p:tgtEl>
                                          <p:spTgt spid="681"/>
                                        </p:tgtEl>
                                      </p:cBhvr>
                                    </p:animEffect>
                                  </p:childTnLst>
                                </p:cTn>
                              </p:par>
                              <p:par>
                                <p:cTn id="13" presetID="10" presetClass="entr" presetSubtype="0" fill="hold" nodeType="withEffect">
                                  <p:stCondLst>
                                    <p:cond delay="0"/>
                                  </p:stCondLst>
                                  <p:childTnLst>
                                    <p:set>
                                      <p:cBhvr>
                                        <p:cTn id="14" dur="1" fill="hold">
                                          <p:stCondLst>
                                            <p:cond delay="0"/>
                                          </p:stCondLst>
                                        </p:cTn>
                                        <p:tgtEl>
                                          <p:spTgt spid="678"/>
                                        </p:tgtEl>
                                        <p:attrNameLst>
                                          <p:attrName>style.visibility</p:attrName>
                                        </p:attrNameLst>
                                      </p:cBhvr>
                                      <p:to>
                                        <p:strVal val="visible"/>
                                      </p:to>
                                    </p:set>
                                    <p:animEffect transition="in" filter="fade">
                                      <p:cBhvr>
                                        <p:cTn id="15" dur="2000"/>
                                        <p:tgtEl>
                                          <p:spTgt spid="678"/>
                                        </p:tgtEl>
                                      </p:cBhvr>
                                    </p:animEffect>
                                  </p:childTnLst>
                                </p:cTn>
                              </p:par>
                              <p:par>
                                <p:cTn id="16" presetID="10" presetClass="entr" presetSubtype="0" fill="hold" nodeType="withEffect">
                                  <p:stCondLst>
                                    <p:cond delay="0"/>
                                  </p:stCondLst>
                                  <p:childTnLst>
                                    <p:set>
                                      <p:cBhvr>
                                        <p:cTn id="17" dur="1" fill="hold">
                                          <p:stCondLst>
                                            <p:cond delay="0"/>
                                          </p:stCondLst>
                                        </p:cTn>
                                        <p:tgtEl>
                                          <p:spTgt spid="679"/>
                                        </p:tgtEl>
                                        <p:attrNameLst>
                                          <p:attrName>style.visibility</p:attrName>
                                        </p:attrNameLst>
                                      </p:cBhvr>
                                      <p:to>
                                        <p:strVal val="visible"/>
                                      </p:to>
                                    </p:set>
                                    <p:animEffect transition="in" filter="fade">
                                      <p:cBhvr>
                                        <p:cTn id="18" dur="2000"/>
                                        <p:tgtEl>
                                          <p:spTgt spid="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grpSp>
        <p:nvGrpSpPr>
          <p:cNvPr id="692" name="Google Shape;692;p39"/>
          <p:cNvGrpSpPr/>
          <p:nvPr/>
        </p:nvGrpSpPr>
        <p:grpSpPr>
          <a:xfrm>
            <a:off x="457200" y="2057400"/>
            <a:ext cx="3886200" cy="3048000"/>
            <a:chOff x="4800600" y="2057400"/>
            <a:chExt cx="3886200" cy="3048000"/>
          </a:xfrm>
        </p:grpSpPr>
        <p:sp>
          <p:nvSpPr>
            <p:cNvPr id="693" name="Google Shape;693;p39"/>
            <p:cNvSpPr/>
            <p:nvPr/>
          </p:nvSpPr>
          <p:spPr>
            <a:xfrm>
              <a:off x="4800600" y="2057400"/>
              <a:ext cx="3886200" cy="3048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694" name="Google Shape;694;p39" descr="BCG_Weight.jpg"/>
            <p:cNvPicPr preferRelativeResize="0"/>
            <p:nvPr/>
          </p:nvPicPr>
          <p:blipFill rotWithShape="1">
            <a:blip r:embed="rId3">
              <a:alphaModFix/>
            </a:blip>
            <a:srcRect/>
            <a:stretch/>
          </p:blipFill>
          <p:spPr>
            <a:xfrm>
              <a:off x="4953000" y="2229238"/>
              <a:ext cx="3581400" cy="2704323"/>
            </a:xfrm>
            <a:prstGeom prst="rect">
              <a:avLst/>
            </a:prstGeom>
            <a:noFill/>
            <a:ln>
              <a:noFill/>
            </a:ln>
          </p:spPr>
        </p:pic>
      </p:grpSp>
      <p:sp>
        <p:nvSpPr>
          <p:cNvPr id="695" name="Google Shape;695;p39"/>
          <p:cNvSpPr txBox="1">
            <a:spLocks noGrp="1"/>
          </p:cNvSpPr>
          <p:nvPr>
            <p:ph type="body" idx="4294967295"/>
          </p:nvPr>
        </p:nvSpPr>
        <p:spPr>
          <a:xfrm>
            <a:off x="4800600" y="1295400"/>
            <a:ext cx="3810000" cy="12192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400"/>
              <a:buNone/>
            </a:pPr>
            <a:r>
              <a:rPr lang="en-US" sz="2400">
                <a:latin typeface="Calibri"/>
                <a:ea typeface="Calibri"/>
                <a:cs typeface="Calibri"/>
                <a:sym typeface="Calibri"/>
              </a:rPr>
              <a:t>	A well designed guard should weigh less than 50 pounds.</a:t>
            </a:r>
            <a:endParaRPr/>
          </a:p>
        </p:txBody>
      </p:sp>
      <p:sp>
        <p:nvSpPr>
          <p:cNvPr id="696" name="Google Shape;696;p39"/>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ERGONOMICS</a:t>
            </a:r>
            <a:endParaRPr sz="2400" b="0" i="0" u="none" strike="noStrike" cap="none">
              <a:solidFill>
                <a:srgbClr val="FF9333"/>
              </a:solidFill>
              <a:latin typeface="Arial"/>
              <a:ea typeface="Arial"/>
              <a:cs typeface="Arial"/>
              <a:sym typeface="Arial"/>
            </a:endParaRPr>
          </a:p>
        </p:txBody>
      </p:sp>
      <p:pic>
        <p:nvPicPr>
          <p:cNvPr id="697" name="Google Shape;697;p39"/>
          <p:cNvPicPr preferRelativeResize="0"/>
          <p:nvPr/>
        </p:nvPicPr>
        <p:blipFill rotWithShape="1">
          <a:blip r:embed="rId4">
            <a:alphaModFix/>
          </a:blip>
          <a:srcRect/>
          <a:stretch/>
        </p:blipFill>
        <p:spPr>
          <a:xfrm rot="10800000" flipH="1">
            <a:off x="4884965" y="1485900"/>
            <a:ext cx="163286" cy="228600"/>
          </a:xfrm>
          <a:prstGeom prst="rect">
            <a:avLst/>
          </a:prstGeom>
          <a:noFill/>
          <a:ln>
            <a:noFill/>
          </a:ln>
        </p:spPr>
      </p:pic>
      <p:cxnSp>
        <p:nvCxnSpPr>
          <p:cNvPr id="698" name="Google Shape;698;p39"/>
          <p:cNvCxnSpPr/>
          <p:nvPr/>
        </p:nvCxnSpPr>
        <p:spPr>
          <a:xfrm>
            <a:off x="4648200" y="2590800"/>
            <a:ext cx="3962400" cy="1588"/>
          </a:xfrm>
          <a:prstGeom prst="straightConnector1">
            <a:avLst/>
          </a:prstGeom>
          <a:noFill/>
          <a:ln w="9525" cap="flat" cmpd="sng">
            <a:solidFill>
              <a:srgbClr val="595959"/>
            </a:solidFill>
            <a:prstDash val="solid"/>
            <a:round/>
            <a:headEnd type="none" w="sm" len="sm"/>
            <a:tailEnd type="none" w="sm" len="sm"/>
          </a:ln>
        </p:spPr>
      </p:cxnSp>
      <p:grpSp>
        <p:nvGrpSpPr>
          <p:cNvPr id="699" name="Google Shape;699;p39"/>
          <p:cNvGrpSpPr/>
          <p:nvPr/>
        </p:nvGrpSpPr>
        <p:grpSpPr>
          <a:xfrm>
            <a:off x="4883604" y="2667000"/>
            <a:ext cx="3593646" cy="1569660"/>
            <a:chOff x="534761" y="3600272"/>
            <a:chExt cx="3593646" cy="1569660"/>
          </a:xfrm>
        </p:grpSpPr>
        <p:pic>
          <p:nvPicPr>
            <p:cNvPr id="700" name="Google Shape;700;p39"/>
            <p:cNvPicPr preferRelativeResize="0"/>
            <p:nvPr/>
          </p:nvPicPr>
          <p:blipFill rotWithShape="1">
            <a:blip r:embed="rId4">
              <a:alphaModFix/>
            </a:blip>
            <a:srcRect/>
            <a:stretch/>
          </p:blipFill>
          <p:spPr>
            <a:xfrm rot="10800000" flipH="1">
              <a:off x="534761" y="3733978"/>
              <a:ext cx="163286" cy="228600"/>
            </a:xfrm>
            <a:prstGeom prst="rect">
              <a:avLst/>
            </a:prstGeom>
            <a:noFill/>
            <a:ln>
              <a:noFill/>
            </a:ln>
          </p:spPr>
        </p:pic>
        <p:sp>
          <p:nvSpPr>
            <p:cNvPr id="701" name="Google Shape;701;p39"/>
            <p:cNvSpPr/>
            <p:nvPr/>
          </p:nvSpPr>
          <p:spPr>
            <a:xfrm>
              <a:off x="851807" y="3600272"/>
              <a:ext cx="3276600" cy="1569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 guard should not require more than one person to remove or install it.</a:t>
              </a:r>
              <a:endParaRPr sz="2400" b="0" i="0" u="none" strike="noStrike" cap="none">
                <a:solidFill>
                  <a:schemeClr val="dk1"/>
                </a:solidFill>
                <a:latin typeface="Calibri"/>
                <a:ea typeface="Calibri"/>
                <a:cs typeface="Calibri"/>
                <a:sym typeface="Calibri"/>
              </a:endParaRPr>
            </a:p>
          </p:txBody>
        </p:sp>
      </p:grpSp>
      <p:sp>
        <p:nvSpPr>
          <p:cNvPr id="702" name="Google Shape;702;p39"/>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703" name="Google Shape;703;p39"/>
          <p:cNvPicPr preferRelativeResize="0"/>
          <p:nvPr/>
        </p:nvPicPr>
        <p:blipFill rotWithShape="1">
          <a:blip r:embed="rId4">
            <a:alphaModFix/>
          </a:blip>
          <a:srcRect/>
          <a:stretch/>
        </p:blipFill>
        <p:spPr>
          <a:xfrm rot="10800000" flipH="1">
            <a:off x="4882243" y="4504936"/>
            <a:ext cx="163286" cy="228600"/>
          </a:xfrm>
          <a:prstGeom prst="rect">
            <a:avLst/>
          </a:prstGeom>
          <a:noFill/>
          <a:ln>
            <a:noFill/>
          </a:ln>
        </p:spPr>
      </p:pic>
      <p:sp>
        <p:nvSpPr>
          <p:cNvPr id="704" name="Google Shape;704;p39"/>
          <p:cNvSpPr/>
          <p:nvPr/>
        </p:nvSpPr>
        <p:spPr>
          <a:xfrm>
            <a:off x="5200649" y="4361971"/>
            <a:ext cx="3409951" cy="1200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Putting weight labels on all guards will ultimately reduce injuries.</a:t>
            </a:r>
            <a:endParaRPr sz="1400" b="0" i="0" u="none" strike="noStrike" cap="none">
              <a:solidFill>
                <a:srgbClr val="000000"/>
              </a:solidFill>
              <a:latin typeface="Arial"/>
              <a:ea typeface="Arial"/>
              <a:cs typeface="Arial"/>
              <a:sym typeface="Arial"/>
            </a:endParaRPr>
          </a:p>
        </p:txBody>
      </p:sp>
      <p:cxnSp>
        <p:nvCxnSpPr>
          <p:cNvPr id="705" name="Google Shape;705;p39"/>
          <p:cNvCxnSpPr/>
          <p:nvPr/>
        </p:nvCxnSpPr>
        <p:spPr>
          <a:xfrm>
            <a:off x="4724400" y="4236660"/>
            <a:ext cx="3962400" cy="1588"/>
          </a:xfrm>
          <a:prstGeom prst="straightConnector1">
            <a:avLst/>
          </a:prstGeom>
          <a:noFill/>
          <a:ln w="9525" cap="flat" cmpd="sng">
            <a:solidFill>
              <a:srgbClr val="595959"/>
            </a:solidFill>
            <a:prstDash val="solid"/>
            <a:round/>
            <a:headEnd type="none" w="sm" len="sm"/>
            <a:tailEnd type="none" w="sm" len="sm"/>
          </a:ln>
        </p:spPr>
      </p:cxnSp>
      <p:pic>
        <p:nvPicPr>
          <p:cNvPr id="706" name="Google Shape;706;p39"/>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96"/>
                                        </p:tgtEl>
                                        <p:attrNameLst>
                                          <p:attrName>style.visibility</p:attrName>
                                        </p:attrNameLst>
                                      </p:cBhvr>
                                      <p:to>
                                        <p:strVal val="visible"/>
                                      </p:to>
                                    </p:set>
                                    <p:anim calcmode="lin" valueType="num">
                                      <p:cBhvr additive="base">
                                        <p:cTn id="7" dur="1000"/>
                                        <p:tgtEl>
                                          <p:spTgt spid="696"/>
                                        </p:tgtEl>
                                        <p:attrNameLst>
                                          <p:attrName>ppt_w</p:attrName>
                                        </p:attrNameLst>
                                      </p:cBhvr>
                                      <p:tavLst>
                                        <p:tav tm="0">
                                          <p:val>
                                            <p:strVal val="0"/>
                                          </p:val>
                                        </p:tav>
                                        <p:tav tm="100000">
                                          <p:val>
                                            <p:strVal val="#ppt_w"/>
                                          </p:val>
                                        </p:tav>
                                      </p:tavLst>
                                    </p:anim>
                                    <p:anim calcmode="lin" valueType="num">
                                      <p:cBhvr additive="base">
                                        <p:cTn id="8" dur="1000"/>
                                        <p:tgtEl>
                                          <p:spTgt spid="69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92"/>
                                        </p:tgtEl>
                                        <p:attrNameLst>
                                          <p:attrName>style.visibility</p:attrName>
                                        </p:attrNameLst>
                                      </p:cBhvr>
                                      <p:to>
                                        <p:strVal val="visible"/>
                                      </p:to>
                                    </p:set>
                                    <p:animEffect transition="in" filter="fade">
                                      <p:cBhvr>
                                        <p:cTn id="12" dur="2000"/>
                                        <p:tgtEl>
                                          <p:spTgt spid="692"/>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697"/>
                                        </p:tgtEl>
                                        <p:attrNameLst>
                                          <p:attrName>style.visibility</p:attrName>
                                        </p:attrNameLst>
                                      </p:cBhvr>
                                      <p:to>
                                        <p:strVal val="visible"/>
                                      </p:to>
                                    </p:set>
                                    <p:animEffect transition="in" filter="fade">
                                      <p:cBhvr>
                                        <p:cTn id="16" dur="1000"/>
                                        <p:tgtEl>
                                          <p:spTgt spid="697"/>
                                        </p:tgtEl>
                                      </p:cBhvr>
                                    </p:animEffect>
                                  </p:childTnLst>
                                </p:cTn>
                              </p:par>
                              <p:par>
                                <p:cTn id="17" presetID="10" presetClass="entr" presetSubtype="0" fill="hold" nodeType="withEffect">
                                  <p:stCondLst>
                                    <p:cond delay="0"/>
                                  </p:stCondLst>
                                  <p:childTnLst>
                                    <p:set>
                                      <p:cBhvr>
                                        <p:cTn id="18" dur="1" fill="hold">
                                          <p:stCondLst>
                                            <p:cond delay="0"/>
                                          </p:stCondLst>
                                        </p:cTn>
                                        <p:tgtEl>
                                          <p:spTgt spid="695">
                                            <p:txEl>
                                              <p:pRg st="0" end="0"/>
                                            </p:txEl>
                                          </p:spTgt>
                                        </p:tgtEl>
                                        <p:attrNameLst>
                                          <p:attrName>style.visibility</p:attrName>
                                        </p:attrNameLst>
                                      </p:cBhvr>
                                      <p:to>
                                        <p:strVal val="visible"/>
                                      </p:to>
                                    </p:set>
                                    <p:animEffect transition="in" filter="fade">
                                      <p:cBhvr>
                                        <p:cTn id="19" dur="1000"/>
                                        <p:tgtEl>
                                          <p:spTgt spid="695">
                                            <p:txEl>
                                              <p:pRg st="0" end="0"/>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698"/>
                                        </p:tgtEl>
                                        <p:attrNameLst>
                                          <p:attrName>style.visibility</p:attrName>
                                        </p:attrNameLst>
                                      </p:cBhvr>
                                      <p:to>
                                        <p:strVal val="visible"/>
                                      </p:to>
                                    </p:set>
                                    <p:animEffect transition="in" filter="fade">
                                      <p:cBhvr>
                                        <p:cTn id="23" dur="1000"/>
                                        <p:tgtEl>
                                          <p:spTgt spid="698"/>
                                        </p:tgtEl>
                                      </p:cBhvr>
                                    </p:animEffect>
                                  </p:childTnLst>
                                </p:cTn>
                              </p:par>
                            </p:childTnLst>
                          </p:cTn>
                        </p:par>
                        <p:par>
                          <p:cTn id="24" fill="hold">
                            <p:stCondLst>
                              <p:cond delay="5000"/>
                            </p:stCondLst>
                            <p:childTnLst>
                              <p:par>
                                <p:cTn id="25" presetID="10" presetClass="entr" presetSubtype="0" fill="hold" nodeType="afterEffect">
                                  <p:stCondLst>
                                    <p:cond delay="2000"/>
                                  </p:stCondLst>
                                  <p:childTnLst>
                                    <p:set>
                                      <p:cBhvr>
                                        <p:cTn id="26" dur="1" fill="hold">
                                          <p:stCondLst>
                                            <p:cond delay="0"/>
                                          </p:stCondLst>
                                        </p:cTn>
                                        <p:tgtEl>
                                          <p:spTgt spid="699"/>
                                        </p:tgtEl>
                                        <p:attrNameLst>
                                          <p:attrName>style.visibility</p:attrName>
                                        </p:attrNameLst>
                                      </p:cBhvr>
                                      <p:to>
                                        <p:strVal val="visible"/>
                                      </p:to>
                                    </p:set>
                                    <p:animEffect transition="in" filter="fade">
                                      <p:cBhvr>
                                        <p:cTn id="27" dur="1000"/>
                                        <p:tgtEl>
                                          <p:spTgt spid="699"/>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705"/>
                                        </p:tgtEl>
                                        <p:attrNameLst>
                                          <p:attrName>style.visibility</p:attrName>
                                        </p:attrNameLst>
                                      </p:cBhvr>
                                      <p:to>
                                        <p:strVal val="visible"/>
                                      </p:to>
                                    </p:set>
                                    <p:animEffect transition="in" filter="fade">
                                      <p:cBhvr>
                                        <p:cTn id="31" dur="1000"/>
                                        <p:tgtEl>
                                          <p:spTgt spid="705"/>
                                        </p:tgtEl>
                                      </p:cBhvr>
                                    </p:animEffect>
                                  </p:childTnLst>
                                </p:cTn>
                              </p:par>
                            </p:childTnLst>
                          </p:cTn>
                        </p:par>
                        <p:par>
                          <p:cTn id="32" fill="hold">
                            <p:stCondLst>
                              <p:cond delay="7000"/>
                            </p:stCondLst>
                            <p:childTnLst>
                              <p:par>
                                <p:cTn id="33" presetID="1" presetClass="entr" presetSubtype="0" fill="hold" nodeType="afterEffect">
                                  <p:stCondLst>
                                    <p:cond delay="2000"/>
                                  </p:stCondLst>
                                  <p:childTnLst>
                                    <p:set>
                                      <p:cBhvr>
                                        <p:cTn id="34" dur="1" fill="hold">
                                          <p:stCondLst>
                                            <p:cond delay="0"/>
                                          </p:stCondLst>
                                        </p:cTn>
                                        <p:tgtEl>
                                          <p:spTgt spid="703"/>
                                        </p:tgtEl>
                                        <p:attrNameLst>
                                          <p:attrName>style.visibility</p:attrName>
                                        </p:attrNameLst>
                                      </p:cBhvr>
                                      <p:to>
                                        <p:strVal val="visible"/>
                                      </p:to>
                                    </p:set>
                                  </p:childTnLst>
                                </p:cTn>
                              </p:par>
                              <p:par>
                                <p:cTn id="35" presetID="1" presetClass="entr" presetSubtype="0" fill="hold" nodeType="withEffect">
                                  <p:stCondLst>
                                    <p:cond delay="2000"/>
                                  </p:stCondLst>
                                  <p:childTnLst>
                                    <p:set>
                                      <p:cBhvr>
                                        <p:cTn id="36" dur="1" fill="hold">
                                          <p:stCondLst>
                                            <p:cond delay="0"/>
                                          </p:stCondLst>
                                        </p:cTn>
                                        <p:tgtEl>
                                          <p:spTgt spid="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16" name="Google Shape;116;p4"/>
          <p:cNvSpPr txBox="1"/>
          <p:nvPr/>
        </p:nvSpPr>
        <p:spPr>
          <a:xfrm>
            <a:off x="704850" y="381000"/>
            <a:ext cx="75819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SAFETY HAZARDS AND WHAT CREATES THEM?</a:t>
            </a:r>
            <a:endParaRPr sz="2400" b="0" i="0" u="none" strike="noStrike" cap="none">
              <a:solidFill>
                <a:schemeClr val="lt1"/>
              </a:solidFill>
              <a:latin typeface="Arial"/>
              <a:ea typeface="Arial"/>
              <a:cs typeface="Arial"/>
              <a:sym typeface="Arial"/>
            </a:endParaRPr>
          </a:p>
        </p:txBody>
      </p:sp>
      <p:sp>
        <p:nvSpPr>
          <p:cNvPr id="117" name="Google Shape;117;p4"/>
          <p:cNvSpPr txBox="1"/>
          <p:nvPr/>
        </p:nvSpPr>
        <p:spPr>
          <a:xfrm>
            <a:off x="800100" y="1371600"/>
            <a:ext cx="7391400" cy="301621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000"/>
              <a:buFont typeface="Arial"/>
              <a:buAutoNum type="arabicPeriod"/>
            </a:pPr>
            <a:r>
              <a:rPr lang="en-US" sz="2000" b="1" i="0" u="none" strike="noStrike" cap="none">
                <a:solidFill>
                  <a:schemeClr val="dk1"/>
                </a:solidFill>
                <a:latin typeface="Arial"/>
                <a:ea typeface="Arial"/>
                <a:cs typeface="Arial"/>
                <a:sym typeface="Arial"/>
              </a:rPr>
              <a:t>The Point of Operation  </a:t>
            </a:r>
            <a:r>
              <a:rPr lang="en-US" sz="2000" b="0" i="0" u="none" strike="noStrike" cap="none">
                <a:solidFill>
                  <a:schemeClr val="dk1"/>
                </a:solidFill>
                <a:latin typeface="Arial"/>
                <a:ea typeface="Arial"/>
                <a:cs typeface="Arial"/>
                <a:sym typeface="Arial"/>
              </a:rPr>
              <a:t>- the point or location where work is performed on material or where the stock or material is fed into the machine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000"/>
              <a:buFont typeface="Arial"/>
              <a:buAutoNum type="arabicPeriod"/>
            </a:pPr>
            <a:r>
              <a:rPr lang="en-US" sz="2000" b="1" i="0" u="none" strike="noStrike" cap="none">
                <a:solidFill>
                  <a:schemeClr val="dk1"/>
                </a:solidFill>
                <a:latin typeface="Arial"/>
                <a:ea typeface="Arial"/>
                <a:cs typeface="Arial"/>
                <a:sym typeface="Arial"/>
              </a:rPr>
              <a:t>The Power Transmission Devices </a:t>
            </a:r>
            <a:r>
              <a:rPr lang="en-US" sz="2000" b="0" i="0" u="none" strike="noStrike" cap="none">
                <a:solidFill>
                  <a:schemeClr val="dk1"/>
                </a:solidFill>
                <a:latin typeface="Arial"/>
                <a:ea typeface="Arial"/>
                <a:cs typeface="Arial"/>
                <a:sym typeface="Arial"/>
              </a:rPr>
              <a:t>– such as flywheels, pulleys, belts, connecting rods, couplings, cams, spindles, chains, cranks and gears.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chemeClr val="dk1"/>
              </a:buClr>
              <a:buSzPts val="2000"/>
              <a:buFont typeface="Arial"/>
              <a:buAutoNum type="arabicPeriod"/>
            </a:pPr>
            <a:r>
              <a:rPr lang="en-US" sz="2000" b="1" i="0" u="none" strike="noStrike" cap="none">
                <a:solidFill>
                  <a:schemeClr val="dk1"/>
                </a:solidFill>
                <a:latin typeface="Arial"/>
                <a:ea typeface="Arial"/>
                <a:cs typeface="Arial"/>
                <a:sym typeface="Arial"/>
              </a:rPr>
              <a:t>All Moving Parts </a:t>
            </a:r>
            <a:r>
              <a:rPr lang="en-US" sz="2000" b="0" i="0" u="none" strike="noStrike" cap="none">
                <a:solidFill>
                  <a:schemeClr val="dk1"/>
                </a:solidFill>
                <a:latin typeface="Arial"/>
                <a:ea typeface="Arial"/>
                <a:cs typeface="Arial"/>
                <a:sym typeface="Arial"/>
              </a:rPr>
              <a:t>- all parts which move while machine is working. Including reciprocating, rotating, and transverse moving parts, feed mechanisms etc.</a:t>
            </a: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a:off x="381000" y="4611469"/>
            <a:ext cx="8534400"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Please note that this presentation is focused on fixed guarding,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 only the latter two mechanical hazards and how to guard them will be discussed. </a:t>
            </a:r>
            <a:endParaRPr sz="1400" b="0" i="0" u="none" strike="noStrike" cap="none">
              <a:solidFill>
                <a:srgbClr val="000000"/>
              </a:solidFill>
              <a:latin typeface="Arial"/>
              <a:ea typeface="Arial"/>
              <a:cs typeface="Arial"/>
              <a:sym typeface="Arial"/>
            </a:endParaRPr>
          </a:p>
        </p:txBody>
      </p:sp>
      <p:pic>
        <p:nvPicPr>
          <p:cNvPr id="119" name="Google Shape;119;p4"/>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40"/>
          <p:cNvSpPr txBox="1"/>
          <p:nvPr/>
        </p:nvSpPr>
        <p:spPr>
          <a:xfrm>
            <a:off x="304800" y="5067300"/>
            <a:ext cx="2743200" cy="386306"/>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GUARD HANDLES</a:t>
            </a:r>
            <a:endParaRPr sz="2000" b="1" i="0" u="none" strike="noStrike" cap="none">
              <a:solidFill>
                <a:schemeClr val="dk1"/>
              </a:solidFill>
              <a:latin typeface="Calibri"/>
              <a:ea typeface="Calibri"/>
              <a:cs typeface="Calibri"/>
              <a:sym typeface="Calibri"/>
            </a:endParaRPr>
          </a:p>
        </p:txBody>
      </p:sp>
      <p:sp>
        <p:nvSpPr>
          <p:cNvPr id="713" name="Google Shape;713;p40"/>
          <p:cNvSpPr txBox="1"/>
          <p:nvPr/>
        </p:nvSpPr>
        <p:spPr>
          <a:xfrm>
            <a:off x="3200400" y="5067300"/>
            <a:ext cx="2666999" cy="386306"/>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GUARD SEATS</a:t>
            </a:r>
            <a:endParaRPr sz="2000" b="1" i="0" u="none" strike="noStrike" cap="none">
              <a:solidFill>
                <a:schemeClr val="dk1"/>
              </a:solidFill>
              <a:latin typeface="Calibri"/>
              <a:ea typeface="Calibri"/>
              <a:cs typeface="Calibri"/>
              <a:sym typeface="Calibri"/>
            </a:endParaRPr>
          </a:p>
        </p:txBody>
      </p:sp>
      <p:sp>
        <p:nvSpPr>
          <p:cNvPr id="714" name="Google Shape;714;p40"/>
          <p:cNvSpPr txBox="1"/>
          <p:nvPr/>
        </p:nvSpPr>
        <p:spPr>
          <a:xfrm>
            <a:off x="6096000" y="5067300"/>
            <a:ext cx="2743200" cy="386306"/>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Calibri"/>
                <a:ea typeface="Calibri"/>
                <a:cs typeface="Calibri"/>
                <a:sym typeface="Calibri"/>
              </a:rPr>
              <a:t>GUARD HANGERS</a:t>
            </a:r>
            <a:endParaRPr sz="2000" b="1" i="0" u="none" strike="noStrike" cap="none">
              <a:solidFill>
                <a:schemeClr val="dk1"/>
              </a:solidFill>
              <a:latin typeface="Calibri"/>
              <a:ea typeface="Calibri"/>
              <a:cs typeface="Calibri"/>
              <a:sym typeface="Calibri"/>
            </a:endParaRPr>
          </a:p>
        </p:txBody>
      </p:sp>
      <p:sp>
        <p:nvSpPr>
          <p:cNvPr id="715" name="Google Shape;715;p40"/>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ERGONOMIC ACCESSORIES</a:t>
            </a:r>
            <a:endParaRPr sz="2400" b="0" i="0" u="none" strike="noStrike" cap="none">
              <a:solidFill>
                <a:srgbClr val="FF9333"/>
              </a:solidFill>
              <a:latin typeface="Arial"/>
              <a:ea typeface="Arial"/>
              <a:cs typeface="Arial"/>
              <a:sym typeface="Arial"/>
            </a:endParaRPr>
          </a:p>
        </p:txBody>
      </p:sp>
      <p:grpSp>
        <p:nvGrpSpPr>
          <p:cNvPr id="716" name="Google Shape;716;p40"/>
          <p:cNvGrpSpPr/>
          <p:nvPr/>
        </p:nvGrpSpPr>
        <p:grpSpPr>
          <a:xfrm>
            <a:off x="304800" y="1905000"/>
            <a:ext cx="2692889" cy="2838450"/>
            <a:chOff x="533400" y="1981200"/>
            <a:chExt cx="2819400" cy="2971800"/>
          </a:xfrm>
        </p:grpSpPr>
        <p:sp>
          <p:nvSpPr>
            <p:cNvPr id="717" name="Google Shape;717;p40"/>
            <p:cNvSpPr/>
            <p:nvPr/>
          </p:nvSpPr>
          <p:spPr>
            <a:xfrm>
              <a:off x="533400" y="1981200"/>
              <a:ext cx="2819400" cy="29718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18" name="Google Shape;718;p40" descr="Handle2.jpg"/>
            <p:cNvPicPr preferRelativeResize="0"/>
            <p:nvPr/>
          </p:nvPicPr>
          <p:blipFill rotWithShape="1">
            <a:blip r:embed="rId3">
              <a:alphaModFix/>
            </a:blip>
            <a:srcRect l="6429" r="22855"/>
            <a:stretch/>
          </p:blipFill>
          <p:spPr>
            <a:xfrm>
              <a:off x="685800" y="2133600"/>
              <a:ext cx="2514600" cy="2667000"/>
            </a:xfrm>
            <a:prstGeom prst="rect">
              <a:avLst/>
            </a:prstGeom>
            <a:noFill/>
            <a:ln>
              <a:noFill/>
            </a:ln>
          </p:spPr>
        </p:pic>
      </p:grpSp>
      <p:grpSp>
        <p:nvGrpSpPr>
          <p:cNvPr id="719" name="Google Shape;719;p40"/>
          <p:cNvGrpSpPr/>
          <p:nvPr/>
        </p:nvGrpSpPr>
        <p:grpSpPr>
          <a:xfrm>
            <a:off x="6096000" y="1924050"/>
            <a:ext cx="2692889" cy="2838450"/>
            <a:chOff x="6477000" y="1981200"/>
            <a:chExt cx="2819400" cy="2971800"/>
          </a:xfrm>
        </p:grpSpPr>
        <p:sp>
          <p:nvSpPr>
            <p:cNvPr id="720" name="Google Shape;720;p40"/>
            <p:cNvSpPr/>
            <p:nvPr/>
          </p:nvSpPr>
          <p:spPr>
            <a:xfrm>
              <a:off x="6477000" y="1981200"/>
              <a:ext cx="2819400" cy="29718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21" name="Google Shape;721;p40" descr="GuardHangers1.jpg"/>
            <p:cNvPicPr preferRelativeResize="0"/>
            <p:nvPr/>
          </p:nvPicPr>
          <p:blipFill rotWithShape="1">
            <a:blip r:embed="rId4">
              <a:alphaModFix/>
            </a:blip>
            <a:srcRect l="6832" r="18006"/>
            <a:stretch/>
          </p:blipFill>
          <p:spPr>
            <a:xfrm>
              <a:off x="6629400" y="2124574"/>
              <a:ext cx="2514600" cy="2676026"/>
            </a:xfrm>
            <a:prstGeom prst="rect">
              <a:avLst/>
            </a:prstGeom>
            <a:noFill/>
            <a:ln>
              <a:noFill/>
            </a:ln>
          </p:spPr>
        </p:pic>
      </p:grpSp>
      <p:grpSp>
        <p:nvGrpSpPr>
          <p:cNvPr id="722" name="Google Shape;722;p40"/>
          <p:cNvGrpSpPr/>
          <p:nvPr/>
        </p:nvGrpSpPr>
        <p:grpSpPr>
          <a:xfrm>
            <a:off x="3200400" y="1943100"/>
            <a:ext cx="2692889" cy="2838450"/>
            <a:chOff x="3505200" y="1981200"/>
            <a:chExt cx="2819400" cy="2971800"/>
          </a:xfrm>
        </p:grpSpPr>
        <p:sp>
          <p:nvSpPr>
            <p:cNvPr id="723" name="Google Shape;723;p40"/>
            <p:cNvSpPr/>
            <p:nvPr/>
          </p:nvSpPr>
          <p:spPr>
            <a:xfrm>
              <a:off x="3505200" y="1981200"/>
              <a:ext cx="2819400" cy="29718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24" name="Google Shape;724;p40" descr="DSCN1256">
              <a:hlinkClick r:id="rId5"/>
            </p:cNvPr>
            <p:cNvPicPr preferRelativeResize="0"/>
            <p:nvPr/>
          </p:nvPicPr>
          <p:blipFill rotWithShape="1">
            <a:blip r:embed="rId6">
              <a:alphaModFix/>
            </a:blip>
            <a:srcRect/>
            <a:stretch/>
          </p:blipFill>
          <p:spPr>
            <a:xfrm>
              <a:off x="3657600" y="2133600"/>
              <a:ext cx="2514600" cy="2667000"/>
            </a:xfrm>
            <a:prstGeom prst="rect">
              <a:avLst/>
            </a:prstGeom>
            <a:noFill/>
            <a:ln>
              <a:noFill/>
            </a:ln>
          </p:spPr>
        </p:pic>
      </p:grpSp>
      <p:sp>
        <p:nvSpPr>
          <p:cNvPr id="725" name="Google Shape;725;p40"/>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726" name="Google Shape;726;p40"/>
          <p:cNvPicPr preferRelativeResize="0"/>
          <p:nvPr/>
        </p:nvPicPr>
        <p:blipFill rotWithShape="1">
          <a:blip r:embed="rId7">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5"/>
                                        </p:tgtEl>
                                        <p:attrNameLst>
                                          <p:attrName>style.visibility</p:attrName>
                                        </p:attrNameLst>
                                      </p:cBhvr>
                                      <p:to>
                                        <p:strVal val="visible"/>
                                      </p:to>
                                    </p:set>
                                    <p:anim calcmode="lin" valueType="num">
                                      <p:cBhvr additive="base">
                                        <p:cTn id="7" dur="1000"/>
                                        <p:tgtEl>
                                          <p:spTgt spid="715"/>
                                        </p:tgtEl>
                                        <p:attrNameLst>
                                          <p:attrName>ppt_w</p:attrName>
                                        </p:attrNameLst>
                                      </p:cBhvr>
                                      <p:tavLst>
                                        <p:tav tm="0">
                                          <p:val>
                                            <p:strVal val="0"/>
                                          </p:val>
                                        </p:tav>
                                        <p:tav tm="100000">
                                          <p:val>
                                            <p:strVal val="#ppt_w"/>
                                          </p:val>
                                        </p:tav>
                                      </p:tavLst>
                                    </p:anim>
                                    <p:anim calcmode="lin" valueType="num">
                                      <p:cBhvr additive="base">
                                        <p:cTn id="8" dur="1000"/>
                                        <p:tgtEl>
                                          <p:spTgt spid="715"/>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16"/>
                                        </p:tgtEl>
                                        <p:attrNameLst>
                                          <p:attrName>style.visibility</p:attrName>
                                        </p:attrNameLst>
                                      </p:cBhvr>
                                      <p:to>
                                        <p:strVal val="visible"/>
                                      </p:to>
                                    </p:set>
                                    <p:animEffect transition="in" filter="fade">
                                      <p:cBhvr>
                                        <p:cTn id="12" dur="2000"/>
                                        <p:tgtEl>
                                          <p:spTgt spid="716"/>
                                        </p:tgtEl>
                                      </p:cBhvr>
                                    </p:animEffect>
                                  </p:childTnLst>
                                </p:cTn>
                              </p:par>
                              <p:par>
                                <p:cTn id="13" presetID="10" presetClass="entr" presetSubtype="0" fill="hold" nodeType="withEffect">
                                  <p:stCondLst>
                                    <p:cond delay="0"/>
                                  </p:stCondLst>
                                  <p:childTnLst>
                                    <p:set>
                                      <p:cBhvr>
                                        <p:cTn id="14" dur="1" fill="hold">
                                          <p:stCondLst>
                                            <p:cond delay="0"/>
                                          </p:stCondLst>
                                        </p:cTn>
                                        <p:tgtEl>
                                          <p:spTgt spid="712"/>
                                        </p:tgtEl>
                                        <p:attrNameLst>
                                          <p:attrName>style.visibility</p:attrName>
                                        </p:attrNameLst>
                                      </p:cBhvr>
                                      <p:to>
                                        <p:strVal val="visible"/>
                                      </p:to>
                                    </p:set>
                                    <p:animEffect transition="in" filter="fade">
                                      <p:cBhvr>
                                        <p:cTn id="15" dur="2000"/>
                                        <p:tgtEl>
                                          <p:spTgt spid="712"/>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722"/>
                                        </p:tgtEl>
                                        <p:attrNameLst>
                                          <p:attrName>style.visibility</p:attrName>
                                        </p:attrNameLst>
                                      </p:cBhvr>
                                      <p:to>
                                        <p:strVal val="visible"/>
                                      </p:to>
                                    </p:set>
                                    <p:animEffect transition="in" filter="fade">
                                      <p:cBhvr>
                                        <p:cTn id="19" dur="1000"/>
                                        <p:tgtEl>
                                          <p:spTgt spid="722"/>
                                        </p:tgtEl>
                                      </p:cBhvr>
                                    </p:animEffect>
                                  </p:childTnLst>
                                </p:cTn>
                              </p:par>
                              <p:par>
                                <p:cTn id="20" presetID="10" presetClass="entr" presetSubtype="0" fill="hold" nodeType="withEffect">
                                  <p:stCondLst>
                                    <p:cond delay="0"/>
                                  </p:stCondLst>
                                  <p:childTnLst>
                                    <p:set>
                                      <p:cBhvr>
                                        <p:cTn id="21" dur="1" fill="hold">
                                          <p:stCondLst>
                                            <p:cond delay="0"/>
                                          </p:stCondLst>
                                        </p:cTn>
                                        <p:tgtEl>
                                          <p:spTgt spid="713"/>
                                        </p:tgtEl>
                                        <p:attrNameLst>
                                          <p:attrName>style.visibility</p:attrName>
                                        </p:attrNameLst>
                                      </p:cBhvr>
                                      <p:to>
                                        <p:strVal val="visible"/>
                                      </p:to>
                                    </p:set>
                                    <p:animEffect transition="in" filter="fade">
                                      <p:cBhvr>
                                        <p:cTn id="22" dur="2000"/>
                                        <p:tgtEl>
                                          <p:spTgt spid="713"/>
                                        </p:tgtEl>
                                      </p:cBhvr>
                                    </p:animEffect>
                                  </p:childTnLst>
                                </p:cTn>
                              </p:par>
                            </p:childTnLst>
                          </p:cTn>
                        </p:par>
                        <p:par>
                          <p:cTn id="23" fill="hold">
                            <p:stCondLst>
                              <p:cond delay="5000"/>
                            </p:stCondLst>
                            <p:childTnLst>
                              <p:par>
                                <p:cTn id="24" presetID="10" presetClass="entr" presetSubtype="0" fill="hold" nodeType="afterEffect">
                                  <p:stCondLst>
                                    <p:cond delay="0"/>
                                  </p:stCondLst>
                                  <p:childTnLst>
                                    <p:set>
                                      <p:cBhvr>
                                        <p:cTn id="25" dur="1" fill="hold">
                                          <p:stCondLst>
                                            <p:cond delay="0"/>
                                          </p:stCondLst>
                                        </p:cTn>
                                        <p:tgtEl>
                                          <p:spTgt spid="719"/>
                                        </p:tgtEl>
                                        <p:attrNameLst>
                                          <p:attrName>style.visibility</p:attrName>
                                        </p:attrNameLst>
                                      </p:cBhvr>
                                      <p:to>
                                        <p:strVal val="visible"/>
                                      </p:to>
                                    </p:set>
                                    <p:animEffect transition="in" filter="fade">
                                      <p:cBhvr>
                                        <p:cTn id="26" dur="1000"/>
                                        <p:tgtEl>
                                          <p:spTgt spid="719"/>
                                        </p:tgtEl>
                                      </p:cBhvr>
                                    </p:animEffect>
                                  </p:childTnLst>
                                </p:cTn>
                              </p:par>
                              <p:par>
                                <p:cTn id="27" presetID="10" presetClass="entr" presetSubtype="0" fill="hold" nodeType="withEffect">
                                  <p:stCondLst>
                                    <p:cond delay="0"/>
                                  </p:stCondLst>
                                  <p:childTnLst>
                                    <p:set>
                                      <p:cBhvr>
                                        <p:cTn id="28" dur="1" fill="hold">
                                          <p:stCondLst>
                                            <p:cond delay="0"/>
                                          </p:stCondLst>
                                        </p:cTn>
                                        <p:tgtEl>
                                          <p:spTgt spid="714"/>
                                        </p:tgtEl>
                                        <p:attrNameLst>
                                          <p:attrName>style.visibility</p:attrName>
                                        </p:attrNameLst>
                                      </p:cBhvr>
                                      <p:to>
                                        <p:strVal val="visible"/>
                                      </p:to>
                                    </p:set>
                                    <p:animEffect transition="in" filter="fade">
                                      <p:cBhvr>
                                        <p:cTn id="29" dur="2000"/>
                                        <p:tgtEl>
                                          <p:spTgt spid="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41"/>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RECOGNITION</a:t>
            </a:r>
            <a:endParaRPr sz="2400" b="0" i="0" u="none" strike="noStrike" cap="none">
              <a:solidFill>
                <a:srgbClr val="FF9333"/>
              </a:solidFill>
              <a:latin typeface="Arial"/>
              <a:ea typeface="Arial"/>
              <a:cs typeface="Arial"/>
              <a:sym typeface="Arial"/>
            </a:endParaRPr>
          </a:p>
        </p:txBody>
      </p:sp>
      <p:grpSp>
        <p:nvGrpSpPr>
          <p:cNvPr id="733" name="Google Shape;733;p41"/>
          <p:cNvGrpSpPr/>
          <p:nvPr/>
        </p:nvGrpSpPr>
        <p:grpSpPr>
          <a:xfrm>
            <a:off x="1447800" y="1912203"/>
            <a:ext cx="5365643" cy="461665"/>
            <a:chOff x="1295400" y="1912203"/>
            <a:chExt cx="5365643" cy="461665"/>
          </a:xfrm>
        </p:grpSpPr>
        <p:pic>
          <p:nvPicPr>
            <p:cNvPr id="734" name="Google Shape;734;p41"/>
            <p:cNvPicPr preferRelativeResize="0"/>
            <p:nvPr/>
          </p:nvPicPr>
          <p:blipFill rotWithShape="1">
            <a:blip r:embed="rId3">
              <a:alphaModFix/>
            </a:blip>
            <a:srcRect/>
            <a:stretch/>
          </p:blipFill>
          <p:spPr>
            <a:xfrm rot="10800000" flipH="1">
              <a:off x="1295400" y="2064603"/>
              <a:ext cx="163286" cy="228600"/>
            </a:xfrm>
            <a:prstGeom prst="rect">
              <a:avLst/>
            </a:prstGeom>
            <a:noFill/>
            <a:ln>
              <a:noFill/>
            </a:ln>
          </p:spPr>
        </p:pic>
        <p:sp>
          <p:nvSpPr>
            <p:cNvPr id="735" name="Google Shape;735;p41"/>
            <p:cNvSpPr txBox="1"/>
            <p:nvPr/>
          </p:nvSpPr>
          <p:spPr>
            <a:xfrm>
              <a:off x="1524000" y="1912203"/>
              <a:ext cx="513704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Is the Guard recognizable as a “Guard”?</a:t>
              </a:r>
              <a:endParaRPr sz="1400" b="0" i="0" u="none" strike="noStrike" cap="none">
                <a:solidFill>
                  <a:srgbClr val="000000"/>
                </a:solidFill>
                <a:latin typeface="Arial"/>
                <a:ea typeface="Arial"/>
                <a:cs typeface="Arial"/>
                <a:sym typeface="Arial"/>
              </a:endParaRPr>
            </a:p>
          </p:txBody>
        </p:sp>
      </p:grpSp>
      <p:grpSp>
        <p:nvGrpSpPr>
          <p:cNvPr id="736" name="Google Shape;736;p41"/>
          <p:cNvGrpSpPr/>
          <p:nvPr/>
        </p:nvGrpSpPr>
        <p:grpSpPr>
          <a:xfrm>
            <a:off x="1447800" y="2678092"/>
            <a:ext cx="6096000" cy="830997"/>
            <a:chOff x="1295400" y="2678092"/>
            <a:chExt cx="6096000" cy="830997"/>
          </a:xfrm>
        </p:grpSpPr>
        <p:sp>
          <p:nvSpPr>
            <p:cNvPr id="737" name="Google Shape;737;p41"/>
            <p:cNvSpPr/>
            <p:nvPr/>
          </p:nvSpPr>
          <p:spPr>
            <a:xfrm>
              <a:off x="1524000" y="2678092"/>
              <a:ext cx="5867400"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Paint your guards a color which will stand out from your equipment.</a:t>
              </a:r>
              <a:endParaRPr sz="2400" b="0" i="0" u="none" strike="noStrike" cap="none">
                <a:solidFill>
                  <a:schemeClr val="dk1"/>
                </a:solidFill>
                <a:latin typeface="Calibri"/>
                <a:ea typeface="Calibri"/>
                <a:cs typeface="Calibri"/>
                <a:sym typeface="Calibri"/>
              </a:endParaRPr>
            </a:p>
          </p:txBody>
        </p:sp>
        <p:pic>
          <p:nvPicPr>
            <p:cNvPr id="738" name="Google Shape;738;p41"/>
            <p:cNvPicPr preferRelativeResize="0"/>
            <p:nvPr/>
          </p:nvPicPr>
          <p:blipFill rotWithShape="1">
            <a:blip r:embed="rId3">
              <a:alphaModFix/>
            </a:blip>
            <a:srcRect/>
            <a:stretch/>
          </p:blipFill>
          <p:spPr>
            <a:xfrm rot="10800000" flipH="1">
              <a:off x="1295400" y="2826603"/>
              <a:ext cx="163286" cy="228600"/>
            </a:xfrm>
            <a:prstGeom prst="rect">
              <a:avLst/>
            </a:prstGeom>
            <a:noFill/>
            <a:ln>
              <a:noFill/>
            </a:ln>
          </p:spPr>
        </p:pic>
      </p:grpSp>
      <p:grpSp>
        <p:nvGrpSpPr>
          <p:cNvPr id="739" name="Google Shape;739;p41"/>
          <p:cNvGrpSpPr/>
          <p:nvPr/>
        </p:nvGrpSpPr>
        <p:grpSpPr>
          <a:xfrm>
            <a:off x="1447800" y="3813313"/>
            <a:ext cx="5794547" cy="461665"/>
            <a:chOff x="1295400" y="3813313"/>
            <a:chExt cx="5794547" cy="461665"/>
          </a:xfrm>
        </p:grpSpPr>
        <p:sp>
          <p:nvSpPr>
            <p:cNvPr id="740" name="Google Shape;740;p41"/>
            <p:cNvSpPr txBox="1"/>
            <p:nvPr/>
          </p:nvSpPr>
          <p:spPr>
            <a:xfrm>
              <a:off x="1524000" y="3813313"/>
              <a:ext cx="55659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Standardize a color which means “Danger”.</a:t>
              </a:r>
              <a:endParaRPr sz="1400" b="0" i="0" u="none" strike="noStrike" cap="none">
                <a:solidFill>
                  <a:srgbClr val="000000"/>
                </a:solidFill>
                <a:latin typeface="Arial"/>
                <a:ea typeface="Arial"/>
                <a:cs typeface="Arial"/>
                <a:sym typeface="Arial"/>
              </a:endParaRPr>
            </a:p>
          </p:txBody>
        </p:sp>
        <p:pic>
          <p:nvPicPr>
            <p:cNvPr id="741" name="Google Shape;741;p41"/>
            <p:cNvPicPr preferRelativeResize="0"/>
            <p:nvPr/>
          </p:nvPicPr>
          <p:blipFill rotWithShape="1">
            <a:blip r:embed="rId3">
              <a:alphaModFix/>
            </a:blip>
            <a:srcRect/>
            <a:stretch/>
          </p:blipFill>
          <p:spPr>
            <a:xfrm rot="10800000" flipH="1">
              <a:off x="1295400" y="3969603"/>
              <a:ext cx="163286" cy="228600"/>
            </a:xfrm>
            <a:prstGeom prst="rect">
              <a:avLst/>
            </a:prstGeom>
            <a:noFill/>
            <a:ln>
              <a:noFill/>
            </a:ln>
          </p:spPr>
        </p:pic>
      </p:grpSp>
      <p:grpSp>
        <p:nvGrpSpPr>
          <p:cNvPr id="742" name="Google Shape;742;p41"/>
          <p:cNvGrpSpPr/>
          <p:nvPr/>
        </p:nvGrpSpPr>
        <p:grpSpPr>
          <a:xfrm>
            <a:off x="1447800" y="4579203"/>
            <a:ext cx="5420947" cy="461665"/>
            <a:chOff x="1295400" y="4579203"/>
            <a:chExt cx="5420947" cy="461665"/>
          </a:xfrm>
        </p:grpSpPr>
        <p:sp>
          <p:nvSpPr>
            <p:cNvPr id="743" name="Google Shape;743;p41"/>
            <p:cNvSpPr txBox="1"/>
            <p:nvPr/>
          </p:nvSpPr>
          <p:spPr>
            <a:xfrm>
              <a:off x="1524000" y="4579203"/>
              <a:ext cx="519234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Safety Yellow is the most common color.</a:t>
              </a:r>
              <a:endParaRPr sz="1400" b="0" i="0" u="none" strike="noStrike" cap="none">
                <a:solidFill>
                  <a:srgbClr val="000000"/>
                </a:solidFill>
                <a:latin typeface="Arial"/>
                <a:ea typeface="Arial"/>
                <a:cs typeface="Arial"/>
                <a:sym typeface="Arial"/>
              </a:endParaRPr>
            </a:p>
          </p:txBody>
        </p:sp>
        <p:pic>
          <p:nvPicPr>
            <p:cNvPr id="744" name="Google Shape;744;p41"/>
            <p:cNvPicPr preferRelativeResize="0"/>
            <p:nvPr/>
          </p:nvPicPr>
          <p:blipFill rotWithShape="1">
            <a:blip r:embed="rId3">
              <a:alphaModFix/>
            </a:blip>
            <a:srcRect/>
            <a:stretch/>
          </p:blipFill>
          <p:spPr>
            <a:xfrm rot="10800000" flipH="1">
              <a:off x="1295400" y="4731603"/>
              <a:ext cx="163286" cy="228600"/>
            </a:xfrm>
            <a:prstGeom prst="rect">
              <a:avLst/>
            </a:prstGeom>
            <a:noFill/>
            <a:ln>
              <a:noFill/>
            </a:ln>
          </p:spPr>
        </p:pic>
      </p:grpSp>
      <p:cxnSp>
        <p:nvCxnSpPr>
          <p:cNvPr id="745" name="Google Shape;745;p41"/>
          <p:cNvCxnSpPr/>
          <p:nvPr/>
        </p:nvCxnSpPr>
        <p:spPr>
          <a:xfrm>
            <a:off x="914400" y="2525186"/>
            <a:ext cx="7315200" cy="1588"/>
          </a:xfrm>
          <a:prstGeom prst="straightConnector1">
            <a:avLst/>
          </a:prstGeom>
          <a:noFill/>
          <a:ln w="9525" cap="flat" cmpd="sng">
            <a:solidFill>
              <a:srgbClr val="595959"/>
            </a:solidFill>
            <a:prstDash val="solid"/>
            <a:round/>
            <a:headEnd type="none" w="sm" len="sm"/>
            <a:tailEnd type="none" w="sm" len="sm"/>
          </a:ln>
        </p:spPr>
      </p:cxnSp>
      <p:cxnSp>
        <p:nvCxnSpPr>
          <p:cNvPr id="746" name="Google Shape;746;p41"/>
          <p:cNvCxnSpPr/>
          <p:nvPr/>
        </p:nvCxnSpPr>
        <p:spPr>
          <a:xfrm>
            <a:off x="914400" y="3660407"/>
            <a:ext cx="7315200" cy="1588"/>
          </a:xfrm>
          <a:prstGeom prst="straightConnector1">
            <a:avLst/>
          </a:prstGeom>
          <a:noFill/>
          <a:ln w="9525" cap="flat" cmpd="sng">
            <a:solidFill>
              <a:srgbClr val="595959"/>
            </a:solidFill>
            <a:prstDash val="solid"/>
            <a:round/>
            <a:headEnd type="none" w="sm" len="sm"/>
            <a:tailEnd type="none" w="sm" len="sm"/>
          </a:ln>
        </p:spPr>
      </p:cxnSp>
      <p:cxnSp>
        <p:nvCxnSpPr>
          <p:cNvPr id="747" name="Google Shape;747;p41"/>
          <p:cNvCxnSpPr/>
          <p:nvPr/>
        </p:nvCxnSpPr>
        <p:spPr>
          <a:xfrm>
            <a:off x="914400" y="4426296"/>
            <a:ext cx="7315200" cy="1588"/>
          </a:xfrm>
          <a:prstGeom prst="straightConnector1">
            <a:avLst/>
          </a:prstGeom>
          <a:noFill/>
          <a:ln w="9525" cap="flat" cmpd="sng">
            <a:solidFill>
              <a:srgbClr val="595959"/>
            </a:solidFill>
            <a:prstDash val="solid"/>
            <a:round/>
            <a:headEnd type="none" w="sm" len="sm"/>
            <a:tailEnd type="none" w="sm" len="sm"/>
          </a:ln>
        </p:spPr>
      </p:cxnSp>
      <p:sp>
        <p:nvSpPr>
          <p:cNvPr id="748" name="Google Shape;748;p41"/>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749" name="Google Shape;749;p41"/>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32"/>
                                        </p:tgtEl>
                                        <p:attrNameLst>
                                          <p:attrName>style.visibility</p:attrName>
                                        </p:attrNameLst>
                                      </p:cBhvr>
                                      <p:to>
                                        <p:strVal val="visible"/>
                                      </p:to>
                                    </p:set>
                                    <p:anim calcmode="lin" valueType="num">
                                      <p:cBhvr additive="base">
                                        <p:cTn id="7" dur="1000"/>
                                        <p:tgtEl>
                                          <p:spTgt spid="732"/>
                                        </p:tgtEl>
                                        <p:attrNameLst>
                                          <p:attrName>ppt_w</p:attrName>
                                        </p:attrNameLst>
                                      </p:cBhvr>
                                      <p:tavLst>
                                        <p:tav tm="0">
                                          <p:val>
                                            <p:strVal val="0"/>
                                          </p:val>
                                        </p:tav>
                                        <p:tav tm="100000">
                                          <p:val>
                                            <p:strVal val="#ppt_w"/>
                                          </p:val>
                                        </p:tav>
                                      </p:tavLst>
                                    </p:anim>
                                    <p:anim calcmode="lin" valueType="num">
                                      <p:cBhvr additive="base">
                                        <p:cTn id="8" dur="1000"/>
                                        <p:tgtEl>
                                          <p:spTgt spid="73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33"/>
                                        </p:tgtEl>
                                        <p:attrNameLst>
                                          <p:attrName>style.visibility</p:attrName>
                                        </p:attrNameLst>
                                      </p:cBhvr>
                                      <p:to>
                                        <p:strVal val="visible"/>
                                      </p:to>
                                    </p:set>
                                    <p:animEffect transition="in" filter="fade">
                                      <p:cBhvr>
                                        <p:cTn id="12" dur="2000"/>
                                        <p:tgtEl>
                                          <p:spTgt spid="733"/>
                                        </p:tgtEl>
                                      </p:cBhvr>
                                    </p:animEffect>
                                  </p:childTnLst>
                                </p:cTn>
                              </p:par>
                              <p:par>
                                <p:cTn id="13" presetID="10" presetClass="entr" presetSubtype="0" fill="hold" nodeType="withEffect">
                                  <p:stCondLst>
                                    <p:cond delay="0"/>
                                  </p:stCondLst>
                                  <p:childTnLst>
                                    <p:set>
                                      <p:cBhvr>
                                        <p:cTn id="14" dur="1" fill="hold">
                                          <p:stCondLst>
                                            <p:cond delay="0"/>
                                          </p:stCondLst>
                                        </p:cTn>
                                        <p:tgtEl>
                                          <p:spTgt spid="745"/>
                                        </p:tgtEl>
                                        <p:attrNameLst>
                                          <p:attrName>style.visibility</p:attrName>
                                        </p:attrNameLst>
                                      </p:cBhvr>
                                      <p:to>
                                        <p:strVal val="visible"/>
                                      </p:to>
                                    </p:set>
                                    <p:animEffect transition="in" filter="fade">
                                      <p:cBhvr>
                                        <p:cTn id="15" dur="1000"/>
                                        <p:tgtEl>
                                          <p:spTgt spid="745"/>
                                        </p:tgtEl>
                                      </p:cBhvr>
                                    </p:animEffect>
                                  </p:childTnLst>
                                </p:cTn>
                              </p:par>
                              <p:par>
                                <p:cTn id="16" presetID="10" presetClass="entr" presetSubtype="0" fill="hold" nodeType="withEffect">
                                  <p:stCondLst>
                                    <p:cond delay="0"/>
                                  </p:stCondLst>
                                  <p:childTnLst>
                                    <p:set>
                                      <p:cBhvr>
                                        <p:cTn id="17" dur="1" fill="hold">
                                          <p:stCondLst>
                                            <p:cond delay="0"/>
                                          </p:stCondLst>
                                        </p:cTn>
                                        <p:tgtEl>
                                          <p:spTgt spid="736"/>
                                        </p:tgtEl>
                                        <p:attrNameLst>
                                          <p:attrName>style.visibility</p:attrName>
                                        </p:attrNameLst>
                                      </p:cBhvr>
                                      <p:to>
                                        <p:strVal val="visible"/>
                                      </p:to>
                                    </p:set>
                                    <p:animEffect transition="in" filter="fade">
                                      <p:cBhvr>
                                        <p:cTn id="18" dur="1000"/>
                                        <p:tgtEl>
                                          <p:spTgt spid="736"/>
                                        </p:tgtEl>
                                      </p:cBhvr>
                                    </p:animEffect>
                                  </p:childTnLst>
                                </p:cTn>
                              </p:par>
                              <p:par>
                                <p:cTn id="19" presetID="10" presetClass="entr" presetSubtype="0" fill="hold" nodeType="withEffect">
                                  <p:stCondLst>
                                    <p:cond delay="0"/>
                                  </p:stCondLst>
                                  <p:childTnLst>
                                    <p:set>
                                      <p:cBhvr>
                                        <p:cTn id="20" dur="1" fill="hold">
                                          <p:stCondLst>
                                            <p:cond delay="0"/>
                                          </p:stCondLst>
                                        </p:cTn>
                                        <p:tgtEl>
                                          <p:spTgt spid="746"/>
                                        </p:tgtEl>
                                        <p:attrNameLst>
                                          <p:attrName>style.visibility</p:attrName>
                                        </p:attrNameLst>
                                      </p:cBhvr>
                                      <p:to>
                                        <p:strVal val="visible"/>
                                      </p:to>
                                    </p:set>
                                    <p:animEffect transition="in" filter="fade">
                                      <p:cBhvr>
                                        <p:cTn id="21" dur="1000"/>
                                        <p:tgtEl>
                                          <p:spTgt spid="746"/>
                                        </p:tgtEl>
                                      </p:cBhvr>
                                    </p:animEffect>
                                  </p:childTnLst>
                                </p:cTn>
                              </p:par>
                              <p:par>
                                <p:cTn id="22" presetID="10" presetClass="entr" presetSubtype="0" fill="hold" nodeType="withEffect">
                                  <p:stCondLst>
                                    <p:cond delay="0"/>
                                  </p:stCondLst>
                                  <p:childTnLst>
                                    <p:set>
                                      <p:cBhvr>
                                        <p:cTn id="23" dur="1" fill="hold">
                                          <p:stCondLst>
                                            <p:cond delay="0"/>
                                          </p:stCondLst>
                                        </p:cTn>
                                        <p:tgtEl>
                                          <p:spTgt spid="739"/>
                                        </p:tgtEl>
                                        <p:attrNameLst>
                                          <p:attrName>style.visibility</p:attrName>
                                        </p:attrNameLst>
                                      </p:cBhvr>
                                      <p:to>
                                        <p:strVal val="visible"/>
                                      </p:to>
                                    </p:set>
                                    <p:animEffect transition="in" filter="fade">
                                      <p:cBhvr>
                                        <p:cTn id="24" dur="1000"/>
                                        <p:tgtEl>
                                          <p:spTgt spid="739"/>
                                        </p:tgtEl>
                                      </p:cBhvr>
                                    </p:animEffect>
                                  </p:childTnLst>
                                </p:cTn>
                              </p:par>
                              <p:par>
                                <p:cTn id="25" presetID="10" presetClass="entr" presetSubtype="0" fill="hold" nodeType="withEffect">
                                  <p:stCondLst>
                                    <p:cond delay="0"/>
                                  </p:stCondLst>
                                  <p:childTnLst>
                                    <p:set>
                                      <p:cBhvr>
                                        <p:cTn id="26" dur="1" fill="hold">
                                          <p:stCondLst>
                                            <p:cond delay="0"/>
                                          </p:stCondLst>
                                        </p:cTn>
                                        <p:tgtEl>
                                          <p:spTgt spid="747"/>
                                        </p:tgtEl>
                                        <p:attrNameLst>
                                          <p:attrName>style.visibility</p:attrName>
                                        </p:attrNameLst>
                                      </p:cBhvr>
                                      <p:to>
                                        <p:strVal val="visible"/>
                                      </p:to>
                                    </p:set>
                                    <p:animEffect transition="in" filter="fade">
                                      <p:cBhvr>
                                        <p:cTn id="27" dur="1000"/>
                                        <p:tgtEl>
                                          <p:spTgt spid="747"/>
                                        </p:tgtEl>
                                      </p:cBhvr>
                                    </p:animEffect>
                                  </p:childTnLst>
                                </p:cTn>
                              </p:par>
                              <p:par>
                                <p:cTn id="28" presetID="10" presetClass="entr" presetSubtype="0" fill="hold" nodeType="withEffect">
                                  <p:stCondLst>
                                    <p:cond delay="0"/>
                                  </p:stCondLst>
                                  <p:childTnLst>
                                    <p:set>
                                      <p:cBhvr>
                                        <p:cTn id="29" dur="1" fill="hold">
                                          <p:stCondLst>
                                            <p:cond delay="0"/>
                                          </p:stCondLst>
                                        </p:cTn>
                                        <p:tgtEl>
                                          <p:spTgt spid="742"/>
                                        </p:tgtEl>
                                        <p:attrNameLst>
                                          <p:attrName>style.visibility</p:attrName>
                                        </p:attrNameLst>
                                      </p:cBhvr>
                                      <p:to>
                                        <p:strVal val="visible"/>
                                      </p:to>
                                    </p:set>
                                    <p:animEffect transition="in" filter="fade">
                                      <p:cBhvr>
                                        <p:cTn id="30" dur="1000"/>
                                        <p:tgtEl>
                                          <p:spTgt spid="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42"/>
          <p:cNvSpPr txBox="1">
            <a:spLocks noGrp="1"/>
          </p:cNvSpPr>
          <p:nvPr>
            <p:ph type="title" idx="4294967295"/>
          </p:nvPr>
        </p:nvSpPr>
        <p:spPr>
          <a:xfrm>
            <a:off x="609600" y="1143000"/>
            <a:ext cx="8229600" cy="609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FF9333"/>
              </a:buClr>
              <a:buSzPts val="2400"/>
              <a:buFont typeface="Calibri"/>
              <a:buNone/>
            </a:pPr>
            <a:r>
              <a:rPr lang="en-US" sz="2400" cap="none">
                <a:solidFill>
                  <a:srgbClr val="FF9333"/>
                </a:solidFill>
              </a:rPr>
              <a:t>DO YOUR WORKERS KNOW?</a:t>
            </a:r>
            <a:endParaRPr sz="2400" cap="none">
              <a:solidFill>
                <a:srgbClr val="FF9333"/>
              </a:solidFill>
            </a:endParaRPr>
          </a:p>
        </p:txBody>
      </p:sp>
      <p:sp>
        <p:nvSpPr>
          <p:cNvPr id="756" name="Google Shape;756;p42"/>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EDUCATE YOUR WORKERS</a:t>
            </a:r>
            <a:endParaRPr sz="2400" b="0" i="0" u="none" strike="noStrike" cap="none">
              <a:solidFill>
                <a:srgbClr val="FF9333"/>
              </a:solidFill>
              <a:latin typeface="Arial"/>
              <a:ea typeface="Arial"/>
              <a:cs typeface="Arial"/>
              <a:sym typeface="Arial"/>
            </a:endParaRPr>
          </a:p>
        </p:txBody>
      </p:sp>
      <p:sp>
        <p:nvSpPr>
          <p:cNvPr id="757" name="Google Shape;757;p42"/>
          <p:cNvSpPr/>
          <p:nvPr/>
        </p:nvSpPr>
        <p:spPr>
          <a:xfrm>
            <a:off x="609600" y="5444951"/>
            <a:ext cx="8153400" cy="346249"/>
          </a:xfrm>
          <a:prstGeom prst="rect">
            <a:avLst/>
          </a:prstGeom>
          <a:noFill/>
          <a:ln>
            <a:noFill/>
          </a:ln>
        </p:spPr>
        <p:txBody>
          <a:bodyPr spcFirstLastPara="1" wrap="square" lIns="91425" tIns="45700" rIns="91425" bIns="45700" anchor="t" anchorCtr="0">
            <a:noAutofit/>
          </a:bodyPr>
          <a:lstStyle/>
          <a:p>
            <a:pPr marL="571500" marR="0" lvl="0" indent="-57150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7. What they should do if a guard is damaged or missing.  Who they should notify.</a:t>
            </a:r>
            <a:endParaRPr sz="1400" b="0" i="0" u="none" strike="noStrike" cap="none">
              <a:solidFill>
                <a:srgbClr val="000000"/>
              </a:solidFill>
              <a:latin typeface="Arial"/>
              <a:ea typeface="Arial"/>
              <a:cs typeface="Arial"/>
              <a:sym typeface="Arial"/>
            </a:endParaRPr>
          </a:p>
        </p:txBody>
      </p:sp>
      <p:sp>
        <p:nvSpPr>
          <p:cNvPr id="758" name="Google Shape;758;p42"/>
          <p:cNvSpPr/>
          <p:nvPr/>
        </p:nvSpPr>
        <p:spPr>
          <a:xfrm>
            <a:off x="609600" y="4192904"/>
            <a:ext cx="723900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5. How to use the safeguarding and why it is required.</a:t>
            </a:r>
            <a:endParaRPr sz="1400" b="0" i="0" u="none" strike="noStrike" cap="none">
              <a:solidFill>
                <a:srgbClr val="000000"/>
              </a:solidFill>
              <a:latin typeface="Arial"/>
              <a:ea typeface="Arial"/>
              <a:cs typeface="Arial"/>
              <a:sym typeface="Arial"/>
            </a:endParaRPr>
          </a:p>
        </p:txBody>
      </p:sp>
      <p:sp>
        <p:nvSpPr>
          <p:cNvPr id="759" name="Google Shape;759;p42"/>
          <p:cNvSpPr txBox="1"/>
          <p:nvPr/>
        </p:nvSpPr>
        <p:spPr>
          <a:xfrm>
            <a:off x="609600" y="3582828"/>
            <a:ext cx="642996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4. If their old/existing guarding is compliant to today’s regulations.</a:t>
            </a:r>
            <a:endParaRPr sz="1800" b="0" i="0" u="none" strike="noStrike" cap="none">
              <a:solidFill>
                <a:schemeClr val="dk1"/>
              </a:solidFill>
              <a:latin typeface="Calibri"/>
              <a:ea typeface="Calibri"/>
              <a:cs typeface="Calibri"/>
              <a:sym typeface="Calibri"/>
            </a:endParaRPr>
          </a:p>
        </p:txBody>
      </p:sp>
      <p:sp>
        <p:nvSpPr>
          <p:cNvPr id="760" name="Google Shape;760;p42"/>
          <p:cNvSpPr txBox="1"/>
          <p:nvPr/>
        </p:nvSpPr>
        <p:spPr>
          <a:xfrm>
            <a:off x="609600" y="2983468"/>
            <a:ext cx="5867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3. If there have been any changes to their workspace.</a:t>
            </a:r>
            <a:endParaRPr sz="1400" b="0" i="0" u="none" strike="noStrike" cap="none">
              <a:solidFill>
                <a:srgbClr val="000000"/>
              </a:solidFill>
              <a:latin typeface="Arial"/>
              <a:ea typeface="Arial"/>
              <a:cs typeface="Arial"/>
              <a:sym typeface="Arial"/>
            </a:endParaRPr>
          </a:p>
        </p:txBody>
      </p:sp>
      <p:sp>
        <p:nvSpPr>
          <p:cNvPr id="761" name="Google Shape;761;p42"/>
          <p:cNvSpPr txBox="1"/>
          <p:nvPr/>
        </p:nvSpPr>
        <p:spPr>
          <a:xfrm>
            <a:off x="609600" y="2450068"/>
            <a:ext cx="789873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2. How to recognize specific pinch points and rotating hazards in their work space.</a:t>
            </a:r>
            <a:endParaRPr sz="1400" b="0" i="0" u="none" strike="noStrike" cap="none">
              <a:solidFill>
                <a:srgbClr val="000000"/>
              </a:solidFill>
              <a:latin typeface="Arial"/>
              <a:ea typeface="Arial"/>
              <a:cs typeface="Arial"/>
              <a:sym typeface="Arial"/>
            </a:endParaRPr>
          </a:p>
        </p:txBody>
      </p:sp>
      <p:sp>
        <p:nvSpPr>
          <p:cNvPr id="762" name="Google Shape;762;p42"/>
          <p:cNvSpPr txBox="1"/>
          <p:nvPr/>
        </p:nvSpPr>
        <p:spPr>
          <a:xfrm>
            <a:off x="609600" y="1916668"/>
            <a:ext cx="687816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1. How to recognize and respect when the equipment needs guarding.</a:t>
            </a:r>
            <a:endParaRPr sz="1400" b="0" i="0" u="none" strike="noStrike" cap="none">
              <a:solidFill>
                <a:srgbClr val="000000"/>
              </a:solidFill>
              <a:latin typeface="Arial"/>
              <a:ea typeface="Arial"/>
              <a:cs typeface="Arial"/>
              <a:sym typeface="Arial"/>
            </a:endParaRPr>
          </a:p>
        </p:txBody>
      </p:sp>
      <p:cxnSp>
        <p:nvCxnSpPr>
          <p:cNvPr id="763" name="Google Shape;763;p42"/>
          <p:cNvCxnSpPr/>
          <p:nvPr/>
        </p:nvCxnSpPr>
        <p:spPr>
          <a:xfrm>
            <a:off x="457200" y="2360612"/>
            <a:ext cx="8077200" cy="1588"/>
          </a:xfrm>
          <a:prstGeom prst="straightConnector1">
            <a:avLst/>
          </a:prstGeom>
          <a:noFill/>
          <a:ln w="9525" cap="flat" cmpd="sng">
            <a:solidFill>
              <a:srgbClr val="595959"/>
            </a:solidFill>
            <a:prstDash val="solid"/>
            <a:round/>
            <a:headEnd type="none" w="sm" len="sm"/>
            <a:tailEnd type="none" w="sm" len="sm"/>
          </a:ln>
        </p:spPr>
      </p:cxnSp>
      <p:cxnSp>
        <p:nvCxnSpPr>
          <p:cNvPr id="764" name="Google Shape;764;p42"/>
          <p:cNvCxnSpPr/>
          <p:nvPr/>
        </p:nvCxnSpPr>
        <p:spPr>
          <a:xfrm>
            <a:off x="457200" y="2895600"/>
            <a:ext cx="8077200" cy="1588"/>
          </a:xfrm>
          <a:prstGeom prst="straightConnector1">
            <a:avLst/>
          </a:prstGeom>
          <a:noFill/>
          <a:ln w="9525" cap="flat" cmpd="sng">
            <a:solidFill>
              <a:srgbClr val="595959"/>
            </a:solidFill>
            <a:prstDash val="solid"/>
            <a:round/>
            <a:headEnd type="none" w="sm" len="sm"/>
            <a:tailEnd type="none" w="sm" len="sm"/>
          </a:ln>
        </p:spPr>
      </p:cxnSp>
      <p:cxnSp>
        <p:nvCxnSpPr>
          <p:cNvPr id="765" name="Google Shape;765;p42"/>
          <p:cNvCxnSpPr/>
          <p:nvPr/>
        </p:nvCxnSpPr>
        <p:spPr>
          <a:xfrm>
            <a:off x="457200" y="3503612"/>
            <a:ext cx="8077200" cy="1588"/>
          </a:xfrm>
          <a:prstGeom prst="straightConnector1">
            <a:avLst/>
          </a:prstGeom>
          <a:noFill/>
          <a:ln w="9525" cap="flat" cmpd="sng">
            <a:solidFill>
              <a:srgbClr val="595959"/>
            </a:solidFill>
            <a:prstDash val="solid"/>
            <a:round/>
            <a:headEnd type="none" w="sm" len="sm"/>
            <a:tailEnd type="none" w="sm" len="sm"/>
          </a:ln>
        </p:spPr>
      </p:cxnSp>
      <p:cxnSp>
        <p:nvCxnSpPr>
          <p:cNvPr id="766" name="Google Shape;766;p42"/>
          <p:cNvCxnSpPr/>
          <p:nvPr/>
        </p:nvCxnSpPr>
        <p:spPr>
          <a:xfrm>
            <a:off x="457200" y="4071738"/>
            <a:ext cx="8077200" cy="1588"/>
          </a:xfrm>
          <a:prstGeom prst="straightConnector1">
            <a:avLst/>
          </a:prstGeom>
          <a:noFill/>
          <a:ln w="9525" cap="flat" cmpd="sng">
            <a:solidFill>
              <a:srgbClr val="595959"/>
            </a:solidFill>
            <a:prstDash val="solid"/>
            <a:round/>
            <a:headEnd type="none" w="sm" len="sm"/>
            <a:tailEnd type="none" w="sm" len="sm"/>
          </a:ln>
        </p:spPr>
      </p:cxnSp>
      <p:cxnSp>
        <p:nvCxnSpPr>
          <p:cNvPr id="767" name="Google Shape;767;p42"/>
          <p:cNvCxnSpPr/>
          <p:nvPr/>
        </p:nvCxnSpPr>
        <p:spPr>
          <a:xfrm>
            <a:off x="457200" y="4646612"/>
            <a:ext cx="8077200" cy="1588"/>
          </a:xfrm>
          <a:prstGeom prst="straightConnector1">
            <a:avLst/>
          </a:prstGeom>
          <a:noFill/>
          <a:ln w="9525" cap="flat" cmpd="sng">
            <a:solidFill>
              <a:srgbClr val="595959"/>
            </a:solidFill>
            <a:prstDash val="solid"/>
            <a:round/>
            <a:headEnd type="none" w="sm" len="sm"/>
            <a:tailEnd type="none" w="sm" len="sm"/>
          </a:ln>
        </p:spPr>
      </p:cxnSp>
      <p:sp>
        <p:nvSpPr>
          <p:cNvPr id="768" name="Google Shape;768;p42"/>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769" name="Google Shape;769;p42"/>
          <p:cNvSpPr/>
          <p:nvPr/>
        </p:nvSpPr>
        <p:spPr>
          <a:xfrm>
            <a:off x="628650" y="4724400"/>
            <a:ext cx="7239000" cy="595548"/>
          </a:xfrm>
          <a:prstGeom prst="rect">
            <a:avLst/>
          </a:prstGeom>
          <a:noFill/>
          <a:ln>
            <a:noFill/>
          </a:ln>
        </p:spPr>
        <p:txBody>
          <a:bodyPr spcFirstLastPara="1" wrap="square" lIns="91425" tIns="45700" rIns="91425" bIns="45700" anchor="t" anchorCtr="0">
            <a:noAutofit/>
          </a:bodyPr>
          <a:lstStyle/>
          <a:p>
            <a:pPr marL="571500" marR="0" lvl="0" indent="-57150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6. How and under what circumstances, can guards be safely removed and</a:t>
            </a:r>
            <a:endParaRPr sz="1400" b="0" i="0" u="none" strike="noStrike" cap="none">
              <a:solidFill>
                <a:srgbClr val="000000"/>
              </a:solidFill>
              <a:latin typeface="Arial"/>
              <a:ea typeface="Arial"/>
              <a:cs typeface="Arial"/>
              <a:sym typeface="Arial"/>
            </a:endParaRPr>
          </a:p>
          <a:p>
            <a:pPr marL="571500" marR="0" lvl="0" indent="-571500" algn="l"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when the guards must be replaced.</a:t>
            </a:r>
            <a:endParaRPr sz="1400" b="0" i="0" u="none" strike="noStrike" cap="none">
              <a:solidFill>
                <a:srgbClr val="000000"/>
              </a:solidFill>
              <a:latin typeface="Arial"/>
              <a:ea typeface="Arial"/>
              <a:cs typeface="Arial"/>
              <a:sym typeface="Arial"/>
            </a:endParaRPr>
          </a:p>
        </p:txBody>
      </p:sp>
      <p:cxnSp>
        <p:nvCxnSpPr>
          <p:cNvPr id="770" name="Google Shape;770;p42"/>
          <p:cNvCxnSpPr/>
          <p:nvPr/>
        </p:nvCxnSpPr>
        <p:spPr>
          <a:xfrm>
            <a:off x="457200" y="5334000"/>
            <a:ext cx="8077200" cy="1588"/>
          </a:xfrm>
          <a:prstGeom prst="straightConnector1">
            <a:avLst/>
          </a:prstGeom>
          <a:noFill/>
          <a:ln w="9525" cap="flat" cmpd="sng">
            <a:solidFill>
              <a:srgbClr val="595959"/>
            </a:solidFill>
            <a:prstDash val="solid"/>
            <a:round/>
            <a:headEnd type="none" w="sm" len="sm"/>
            <a:tailEnd type="none" w="sm" len="sm"/>
          </a:ln>
        </p:spPr>
      </p:cxnSp>
      <p:pic>
        <p:nvPicPr>
          <p:cNvPr id="771" name="Google Shape;771;p42"/>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56"/>
                                        </p:tgtEl>
                                        <p:attrNameLst>
                                          <p:attrName>style.visibility</p:attrName>
                                        </p:attrNameLst>
                                      </p:cBhvr>
                                      <p:to>
                                        <p:strVal val="visible"/>
                                      </p:to>
                                    </p:set>
                                    <p:anim calcmode="lin" valueType="num">
                                      <p:cBhvr additive="base">
                                        <p:cTn id="7" dur="1000"/>
                                        <p:tgtEl>
                                          <p:spTgt spid="756"/>
                                        </p:tgtEl>
                                        <p:attrNameLst>
                                          <p:attrName>ppt_w</p:attrName>
                                        </p:attrNameLst>
                                      </p:cBhvr>
                                      <p:tavLst>
                                        <p:tav tm="0">
                                          <p:val>
                                            <p:strVal val="0"/>
                                          </p:val>
                                        </p:tav>
                                        <p:tav tm="100000">
                                          <p:val>
                                            <p:strVal val="#ppt_w"/>
                                          </p:val>
                                        </p:tav>
                                      </p:tavLst>
                                    </p:anim>
                                    <p:anim calcmode="lin" valueType="num">
                                      <p:cBhvr additive="base">
                                        <p:cTn id="8" dur="1000"/>
                                        <p:tgtEl>
                                          <p:spTgt spid="756"/>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55"/>
                                        </p:tgtEl>
                                        <p:attrNameLst>
                                          <p:attrName>style.visibility</p:attrName>
                                        </p:attrNameLst>
                                      </p:cBhvr>
                                      <p:to>
                                        <p:strVal val="visible"/>
                                      </p:to>
                                    </p:set>
                                    <p:animEffect transition="in" filter="fade">
                                      <p:cBhvr>
                                        <p:cTn id="12" dur="2000"/>
                                        <p:tgtEl>
                                          <p:spTgt spid="755"/>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762"/>
                                        </p:tgtEl>
                                        <p:attrNameLst>
                                          <p:attrName>style.visibility</p:attrName>
                                        </p:attrNameLst>
                                      </p:cBhvr>
                                      <p:to>
                                        <p:strVal val="visible"/>
                                      </p:to>
                                    </p:set>
                                    <p:animEffect transition="in" filter="fade">
                                      <p:cBhvr>
                                        <p:cTn id="16" dur="2000"/>
                                        <p:tgtEl>
                                          <p:spTgt spid="762"/>
                                        </p:tgtEl>
                                      </p:cBhvr>
                                    </p:animEffect>
                                  </p:childTnLst>
                                </p:cTn>
                              </p:par>
                            </p:childTnLst>
                          </p:cTn>
                        </p:par>
                        <p:par>
                          <p:cTn id="17" fill="hold">
                            <p:stCondLst>
                              <p:cond delay="5000"/>
                            </p:stCondLst>
                            <p:childTnLst>
                              <p:par>
                                <p:cTn id="18" presetID="10" presetClass="entr" presetSubtype="0" fill="hold" nodeType="afterEffect">
                                  <p:stCondLst>
                                    <p:cond delay="0"/>
                                  </p:stCondLst>
                                  <p:childTnLst>
                                    <p:set>
                                      <p:cBhvr>
                                        <p:cTn id="19" dur="1" fill="hold">
                                          <p:stCondLst>
                                            <p:cond delay="0"/>
                                          </p:stCondLst>
                                        </p:cTn>
                                        <p:tgtEl>
                                          <p:spTgt spid="763"/>
                                        </p:tgtEl>
                                        <p:attrNameLst>
                                          <p:attrName>style.visibility</p:attrName>
                                        </p:attrNameLst>
                                      </p:cBhvr>
                                      <p:to>
                                        <p:strVal val="visible"/>
                                      </p:to>
                                    </p:set>
                                    <p:animEffect transition="in" filter="fade">
                                      <p:cBhvr>
                                        <p:cTn id="20" dur="1000"/>
                                        <p:tgtEl>
                                          <p:spTgt spid="763"/>
                                        </p:tgtEl>
                                      </p:cBhvr>
                                    </p:animEffect>
                                  </p:childTnLst>
                                </p:cTn>
                              </p:par>
                            </p:childTnLst>
                          </p:cTn>
                        </p:par>
                        <p:par>
                          <p:cTn id="21" fill="hold">
                            <p:stCondLst>
                              <p:cond delay="6000"/>
                            </p:stCondLst>
                            <p:childTnLst>
                              <p:par>
                                <p:cTn id="22" presetID="10" presetClass="entr" presetSubtype="0" fill="hold" nodeType="afterEffect">
                                  <p:stCondLst>
                                    <p:cond delay="3000"/>
                                  </p:stCondLst>
                                  <p:childTnLst>
                                    <p:set>
                                      <p:cBhvr>
                                        <p:cTn id="23" dur="1" fill="hold">
                                          <p:stCondLst>
                                            <p:cond delay="0"/>
                                          </p:stCondLst>
                                        </p:cTn>
                                        <p:tgtEl>
                                          <p:spTgt spid="761"/>
                                        </p:tgtEl>
                                        <p:attrNameLst>
                                          <p:attrName>style.visibility</p:attrName>
                                        </p:attrNameLst>
                                      </p:cBhvr>
                                      <p:to>
                                        <p:strVal val="visible"/>
                                      </p:to>
                                    </p:set>
                                    <p:animEffect transition="in" filter="fade">
                                      <p:cBhvr>
                                        <p:cTn id="24" dur="2000"/>
                                        <p:tgtEl>
                                          <p:spTgt spid="761"/>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764"/>
                                        </p:tgtEl>
                                        <p:attrNameLst>
                                          <p:attrName>style.visibility</p:attrName>
                                        </p:attrNameLst>
                                      </p:cBhvr>
                                      <p:to>
                                        <p:strVal val="visible"/>
                                      </p:to>
                                    </p:set>
                                    <p:animEffect transition="in" filter="fade">
                                      <p:cBhvr>
                                        <p:cTn id="28" dur="1000"/>
                                        <p:tgtEl>
                                          <p:spTgt spid="764"/>
                                        </p:tgtEl>
                                      </p:cBhvr>
                                    </p:animEffect>
                                  </p:childTnLst>
                                </p:cTn>
                              </p:par>
                            </p:childTnLst>
                          </p:cTn>
                        </p:par>
                        <p:par>
                          <p:cTn id="29" fill="hold">
                            <p:stCondLst>
                              <p:cond delay="9000"/>
                            </p:stCondLst>
                            <p:childTnLst>
                              <p:par>
                                <p:cTn id="30" presetID="10" presetClass="entr" presetSubtype="0" fill="hold" nodeType="afterEffect">
                                  <p:stCondLst>
                                    <p:cond delay="3000"/>
                                  </p:stCondLst>
                                  <p:childTnLst>
                                    <p:set>
                                      <p:cBhvr>
                                        <p:cTn id="31" dur="1" fill="hold">
                                          <p:stCondLst>
                                            <p:cond delay="0"/>
                                          </p:stCondLst>
                                        </p:cTn>
                                        <p:tgtEl>
                                          <p:spTgt spid="760"/>
                                        </p:tgtEl>
                                        <p:attrNameLst>
                                          <p:attrName>style.visibility</p:attrName>
                                        </p:attrNameLst>
                                      </p:cBhvr>
                                      <p:to>
                                        <p:strVal val="visible"/>
                                      </p:to>
                                    </p:set>
                                    <p:animEffect transition="in" filter="fade">
                                      <p:cBhvr>
                                        <p:cTn id="32" dur="2000"/>
                                        <p:tgtEl>
                                          <p:spTgt spid="760"/>
                                        </p:tgtEl>
                                      </p:cBhvr>
                                    </p:animEffect>
                                  </p:childTnLst>
                                </p:cTn>
                              </p:par>
                            </p:childTnLst>
                          </p:cTn>
                        </p:par>
                        <p:par>
                          <p:cTn id="33" fill="hold">
                            <p:stCondLst>
                              <p:cond delay="11000"/>
                            </p:stCondLst>
                            <p:childTnLst>
                              <p:par>
                                <p:cTn id="34" presetID="10" presetClass="entr" presetSubtype="0" fill="hold" nodeType="afterEffect">
                                  <p:stCondLst>
                                    <p:cond delay="0"/>
                                  </p:stCondLst>
                                  <p:childTnLst>
                                    <p:set>
                                      <p:cBhvr>
                                        <p:cTn id="35" dur="1" fill="hold">
                                          <p:stCondLst>
                                            <p:cond delay="0"/>
                                          </p:stCondLst>
                                        </p:cTn>
                                        <p:tgtEl>
                                          <p:spTgt spid="765"/>
                                        </p:tgtEl>
                                        <p:attrNameLst>
                                          <p:attrName>style.visibility</p:attrName>
                                        </p:attrNameLst>
                                      </p:cBhvr>
                                      <p:to>
                                        <p:strVal val="visible"/>
                                      </p:to>
                                    </p:set>
                                    <p:animEffect transition="in" filter="fade">
                                      <p:cBhvr>
                                        <p:cTn id="36" dur="1000"/>
                                        <p:tgtEl>
                                          <p:spTgt spid="765"/>
                                        </p:tgtEl>
                                      </p:cBhvr>
                                    </p:animEffect>
                                  </p:childTnLst>
                                </p:cTn>
                              </p:par>
                            </p:childTnLst>
                          </p:cTn>
                        </p:par>
                        <p:par>
                          <p:cTn id="37" fill="hold">
                            <p:stCondLst>
                              <p:cond delay="12000"/>
                            </p:stCondLst>
                            <p:childTnLst>
                              <p:par>
                                <p:cTn id="38" presetID="10" presetClass="entr" presetSubtype="0" fill="hold" nodeType="afterEffect">
                                  <p:stCondLst>
                                    <p:cond delay="3000"/>
                                  </p:stCondLst>
                                  <p:childTnLst>
                                    <p:set>
                                      <p:cBhvr>
                                        <p:cTn id="39" dur="1" fill="hold">
                                          <p:stCondLst>
                                            <p:cond delay="0"/>
                                          </p:stCondLst>
                                        </p:cTn>
                                        <p:tgtEl>
                                          <p:spTgt spid="759"/>
                                        </p:tgtEl>
                                        <p:attrNameLst>
                                          <p:attrName>style.visibility</p:attrName>
                                        </p:attrNameLst>
                                      </p:cBhvr>
                                      <p:to>
                                        <p:strVal val="visible"/>
                                      </p:to>
                                    </p:set>
                                    <p:animEffect transition="in" filter="fade">
                                      <p:cBhvr>
                                        <p:cTn id="40" dur="2000"/>
                                        <p:tgtEl>
                                          <p:spTgt spid="759"/>
                                        </p:tgtEl>
                                      </p:cBhvr>
                                    </p:animEffect>
                                  </p:childTnLst>
                                </p:cTn>
                              </p:par>
                            </p:childTnLst>
                          </p:cTn>
                        </p:par>
                        <p:par>
                          <p:cTn id="41" fill="hold">
                            <p:stCondLst>
                              <p:cond delay="14000"/>
                            </p:stCondLst>
                            <p:childTnLst>
                              <p:par>
                                <p:cTn id="42" presetID="10" presetClass="entr" presetSubtype="0" fill="hold" nodeType="afterEffect">
                                  <p:stCondLst>
                                    <p:cond delay="0"/>
                                  </p:stCondLst>
                                  <p:childTnLst>
                                    <p:set>
                                      <p:cBhvr>
                                        <p:cTn id="43" dur="1" fill="hold">
                                          <p:stCondLst>
                                            <p:cond delay="0"/>
                                          </p:stCondLst>
                                        </p:cTn>
                                        <p:tgtEl>
                                          <p:spTgt spid="766"/>
                                        </p:tgtEl>
                                        <p:attrNameLst>
                                          <p:attrName>style.visibility</p:attrName>
                                        </p:attrNameLst>
                                      </p:cBhvr>
                                      <p:to>
                                        <p:strVal val="visible"/>
                                      </p:to>
                                    </p:set>
                                    <p:animEffect transition="in" filter="fade">
                                      <p:cBhvr>
                                        <p:cTn id="44" dur="1000"/>
                                        <p:tgtEl>
                                          <p:spTgt spid="766"/>
                                        </p:tgtEl>
                                      </p:cBhvr>
                                    </p:animEffect>
                                  </p:childTnLst>
                                </p:cTn>
                              </p:par>
                            </p:childTnLst>
                          </p:cTn>
                        </p:par>
                        <p:par>
                          <p:cTn id="45" fill="hold">
                            <p:stCondLst>
                              <p:cond delay="15000"/>
                            </p:stCondLst>
                            <p:childTnLst>
                              <p:par>
                                <p:cTn id="46" presetID="10" presetClass="entr" presetSubtype="0" fill="hold" nodeType="afterEffect">
                                  <p:stCondLst>
                                    <p:cond delay="3000"/>
                                  </p:stCondLst>
                                  <p:childTnLst>
                                    <p:set>
                                      <p:cBhvr>
                                        <p:cTn id="47" dur="1" fill="hold">
                                          <p:stCondLst>
                                            <p:cond delay="0"/>
                                          </p:stCondLst>
                                        </p:cTn>
                                        <p:tgtEl>
                                          <p:spTgt spid="758"/>
                                        </p:tgtEl>
                                        <p:attrNameLst>
                                          <p:attrName>style.visibility</p:attrName>
                                        </p:attrNameLst>
                                      </p:cBhvr>
                                      <p:to>
                                        <p:strVal val="visible"/>
                                      </p:to>
                                    </p:set>
                                    <p:animEffect transition="in" filter="fade">
                                      <p:cBhvr>
                                        <p:cTn id="48" dur="2000"/>
                                        <p:tgtEl>
                                          <p:spTgt spid="758"/>
                                        </p:tgtEl>
                                      </p:cBhvr>
                                    </p:animEffect>
                                  </p:childTnLst>
                                </p:cTn>
                              </p:par>
                            </p:childTnLst>
                          </p:cTn>
                        </p:par>
                        <p:par>
                          <p:cTn id="49" fill="hold">
                            <p:stCondLst>
                              <p:cond delay="17000"/>
                            </p:stCondLst>
                            <p:childTnLst>
                              <p:par>
                                <p:cTn id="50" presetID="10" presetClass="entr" presetSubtype="0" fill="hold" nodeType="afterEffect">
                                  <p:stCondLst>
                                    <p:cond delay="0"/>
                                  </p:stCondLst>
                                  <p:childTnLst>
                                    <p:set>
                                      <p:cBhvr>
                                        <p:cTn id="51" dur="1" fill="hold">
                                          <p:stCondLst>
                                            <p:cond delay="0"/>
                                          </p:stCondLst>
                                        </p:cTn>
                                        <p:tgtEl>
                                          <p:spTgt spid="767"/>
                                        </p:tgtEl>
                                        <p:attrNameLst>
                                          <p:attrName>style.visibility</p:attrName>
                                        </p:attrNameLst>
                                      </p:cBhvr>
                                      <p:to>
                                        <p:strVal val="visible"/>
                                      </p:to>
                                    </p:set>
                                    <p:animEffect transition="in" filter="fade">
                                      <p:cBhvr>
                                        <p:cTn id="52" dur="1000"/>
                                        <p:tgtEl>
                                          <p:spTgt spid="767"/>
                                        </p:tgtEl>
                                      </p:cBhvr>
                                    </p:animEffect>
                                  </p:childTnLst>
                                </p:cTn>
                              </p:par>
                            </p:childTnLst>
                          </p:cTn>
                        </p:par>
                        <p:par>
                          <p:cTn id="53" fill="hold">
                            <p:stCondLst>
                              <p:cond delay="18000"/>
                            </p:stCondLst>
                            <p:childTnLst>
                              <p:par>
                                <p:cTn id="54" presetID="10" presetClass="entr" presetSubtype="0" fill="hold" nodeType="afterEffect">
                                  <p:stCondLst>
                                    <p:cond delay="3000"/>
                                  </p:stCondLst>
                                  <p:childTnLst>
                                    <p:set>
                                      <p:cBhvr>
                                        <p:cTn id="55" dur="1" fill="hold">
                                          <p:stCondLst>
                                            <p:cond delay="0"/>
                                          </p:stCondLst>
                                        </p:cTn>
                                        <p:tgtEl>
                                          <p:spTgt spid="769"/>
                                        </p:tgtEl>
                                        <p:attrNameLst>
                                          <p:attrName>style.visibility</p:attrName>
                                        </p:attrNameLst>
                                      </p:cBhvr>
                                      <p:to>
                                        <p:strVal val="visible"/>
                                      </p:to>
                                    </p:set>
                                    <p:animEffect transition="in" filter="fade">
                                      <p:cBhvr>
                                        <p:cTn id="56" dur="2000"/>
                                        <p:tgtEl>
                                          <p:spTgt spid="769"/>
                                        </p:tgtEl>
                                      </p:cBhvr>
                                    </p:animEffect>
                                  </p:childTnLst>
                                </p:cTn>
                              </p:par>
                            </p:childTnLst>
                          </p:cTn>
                        </p:par>
                        <p:par>
                          <p:cTn id="57" fill="hold">
                            <p:stCondLst>
                              <p:cond delay="20000"/>
                            </p:stCondLst>
                            <p:childTnLst>
                              <p:par>
                                <p:cTn id="58" presetID="10" presetClass="entr" presetSubtype="0" fill="hold" nodeType="afterEffect">
                                  <p:stCondLst>
                                    <p:cond delay="0"/>
                                  </p:stCondLst>
                                  <p:childTnLst>
                                    <p:set>
                                      <p:cBhvr>
                                        <p:cTn id="59" dur="1" fill="hold">
                                          <p:stCondLst>
                                            <p:cond delay="0"/>
                                          </p:stCondLst>
                                        </p:cTn>
                                        <p:tgtEl>
                                          <p:spTgt spid="770"/>
                                        </p:tgtEl>
                                        <p:attrNameLst>
                                          <p:attrName>style.visibility</p:attrName>
                                        </p:attrNameLst>
                                      </p:cBhvr>
                                      <p:to>
                                        <p:strVal val="visible"/>
                                      </p:to>
                                    </p:set>
                                    <p:animEffect transition="in" filter="fade">
                                      <p:cBhvr>
                                        <p:cTn id="60" dur="1000"/>
                                        <p:tgtEl>
                                          <p:spTgt spid="770"/>
                                        </p:tgtEl>
                                      </p:cBhvr>
                                    </p:animEffect>
                                  </p:childTnLst>
                                </p:cTn>
                              </p:par>
                            </p:childTnLst>
                          </p:cTn>
                        </p:par>
                        <p:par>
                          <p:cTn id="61" fill="hold">
                            <p:stCondLst>
                              <p:cond delay="21000"/>
                            </p:stCondLst>
                            <p:childTnLst>
                              <p:par>
                                <p:cTn id="62" presetID="10" presetClass="entr" presetSubtype="0" fill="hold" nodeType="afterEffect">
                                  <p:stCondLst>
                                    <p:cond delay="3000"/>
                                  </p:stCondLst>
                                  <p:childTnLst>
                                    <p:set>
                                      <p:cBhvr>
                                        <p:cTn id="63" dur="1" fill="hold">
                                          <p:stCondLst>
                                            <p:cond delay="0"/>
                                          </p:stCondLst>
                                        </p:cTn>
                                        <p:tgtEl>
                                          <p:spTgt spid="757"/>
                                        </p:tgtEl>
                                        <p:attrNameLst>
                                          <p:attrName>style.visibility</p:attrName>
                                        </p:attrNameLst>
                                      </p:cBhvr>
                                      <p:to>
                                        <p:strVal val="visible"/>
                                      </p:to>
                                    </p:set>
                                    <p:animEffect transition="in" filter="fade">
                                      <p:cBhvr>
                                        <p:cTn id="64" dur="2000"/>
                                        <p:tgtEl>
                                          <p:spTgt spid="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grpSp>
        <p:nvGrpSpPr>
          <p:cNvPr id="777" name="Google Shape;777;p43"/>
          <p:cNvGrpSpPr/>
          <p:nvPr/>
        </p:nvGrpSpPr>
        <p:grpSpPr>
          <a:xfrm>
            <a:off x="381000" y="1828800"/>
            <a:ext cx="5638800" cy="4343400"/>
            <a:chOff x="381000" y="1257300"/>
            <a:chExt cx="5638800" cy="4343400"/>
          </a:xfrm>
        </p:grpSpPr>
        <p:sp>
          <p:nvSpPr>
            <p:cNvPr id="778" name="Google Shape;778;p43"/>
            <p:cNvSpPr/>
            <p:nvPr/>
          </p:nvSpPr>
          <p:spPr>
            <a:xfrm>
              <a:off x="381000" y="1257300"/>
              <a:ext cx="5638800" cy="43434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79" name="Google Shape;779;p43"/>
            <p:cNvPicPr preferRelativeResize="0"/>
            <p:nvPr/>
          </p:nvPicPr>
          <p:blipFill rotWithShape="1">
            <a:blip r:embed="rId3">
              <a:alphaModFix/>
            </a:blip>
            <a:srcRect/>
            <a:stretch/>
          </p:blipFill>
          <p:spPr>
            <a:xfrm>
              <a:off x="533400" y="1394046"/>
              <a:ext cx="5334000" cy="4038451"/>
            </a:xfrm>
            <a:prstGeom prst="rect">
              <a:avLst/>
            </a:prstGeom>
            <a:noFill/>
            <a:ln>
              <a:noFill/>
            </a:ln>
          </p:spPr>
        </p:pic>
      </p:grpSp>
      <p:sp>
        <p:nvSpPr>
          <p:cNvPr id="780" name="Google Shape;780;p43"/>
          <p:cNvSpPr txBox="1"/>
          <p:nvPr/>
        </p:nvSpPr>
        <p:spPr>
          <a:xfrm>
            <a:off x="914400" y="2154704"/>
            <a:ext cx="44196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I Thought it Was Stopped!</a:t>
            </a:r>
            <a:endParaRPr sz="1400" b="0" i="0" u="none" strike="noStrike" cap="none">
              <a:solidFill>
                <a:srgbClr val="000000"/>
              </a:solidFill>
              <a:latin typeface="Arial"/>
              <a:ea typeface="Arial"/>
              <a:cs typeface="Arial"/>
              <a:sym typeface="Arial"/>
            </a:endParaRPr>
          </a:p>
        </p:txBody>
      </p:sp>
      <p:sp>
        <p:nvSpPr>
          <p:cNvPr id="781" name="Google Shape;781;p43"/>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EDUCATE YOUR WORKERS</a:t>
            </a:r>
            <a:endParaRPr sz="2400" b="0" i="0" u="none" strike="noStrike" cap="none">
              <a:solidFill>
                <a:srgbClr val="FF9333"/>
              </a:solidFill>
              <a:latin typeface="Arial"/>
              <a:ea typeface="Arial"/>
              <a:cs typeface="Arial"/>
              <a:sym typeface="Arial"/>
            </a:endParaRPr>
          </a:p>
        </p:txBody>
      </p:sp>
      <p:sp>
        <p:nvSpPr>
          <p:cNvPr id="782" name="Google Shape;782;p43"/>
          <p:cNvSpPr txBox="1"/>
          <p:nvPr/>
        </p:nvSpPr>
        <p:spPr>
          <a:xfrm>
            <a:off x="6019800" y="2459504"/>
            <a:ext cx="297180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000"/>
              <a:buFont typeface="Noto Sans Symbols"/>
              <a:buNone/>
            </a:pPr>
            <a:r>
              <a:rPr lang="en-US" sz="4000" b="1" i="0" u="none" strike="noStrike" cap="none">
                <a:solidFill>
                  <a:schemeClr val="dk1"/>
                </a:solidFill>
                <a:latin typeface="Calibri"/>
                <a:ea typeface="Calibri"/>
                <a:cs typeface="Calibri"/>
                <a:sym typeface="Calibri"/>
              </a:rPr>
              <a:t>WINNER </a:t>
            </a:r>
            <a:br>
              <a:rPr lang="en-US" sz="4000" b="0" i="0" u="none" strike="noStrike" cap="none">
                <a:solidFill>
                  <a:schemeClr val="dk1"/>
                </a:solidFill>
                <a:latin typeface="Calibri"/>
                <a:ea typeface="Calibri"/>
                <a:cs typeface="Calibri"/>
                <a:sym typeface="Calibri"/>
              </a:rPr>
            </a:br>
            <a:r>
              <a:rPr lang="en-US" sz="4000" b="0" i="0" u="none" strike="noStrike" cap="none">
                <a:solidFill>
                  <a:schemeClr val="dk1"/>
                </a:solidFill>
                <a:latin typeface="Calibri"/>
                <a:ea typeface="Calibri"/>
                <a:cs typeface="Calibri"/>
                <a:sym typeface="Calibri"/>
              </a:rPr>
              <a:t>= </a:t>
            </a:r>
            <a:br>
              <a:rPr lang="en-US" sz="4000" b="0" i="0" u="none" strike="noStrike" cap="none">
                <a:solidFill>
                  <a:schemeClr val="dk1"/>
                </a:solidFill>
                <a:latin typeface="Calibri"/>
                <a:ea typeface="Calibri"/>
                <a:cs typeface="Calibri"/>
                <a:sym typeface="Calibri"/>
              </a:rPr>
            </a:br>
            <a:r>
              <a:rPr lang="en-US" sz="4000" b="1" i="0" u="none" strike="noStrike" cap="none">
                <a:solidFill>
                  <a:srgbClr val="FF9333"/>
                </a:solidFill>
                <a:latin typeface="Calibri"/>
                <a:ea typeface="Calibri"/>
                <a:cs typeface="Calibri"/>
                <a:sym typeface="Calibri"/>
              </a:rPr>
              <a:t>MACHINE</a:t>
            </a:r>
            <a:endParaRPr sz="1400" b="0" i="0" u="none" strike="noStrike" cap="none">
              <a:solidFill>
                <a:srgbClr val="000000"/>
              </a:solidFill>
              <a:latin typeface="Arial"/>
              <a:ea typeface="Arial"/>
              <a:cs typeface="Arial"/>
              <a:sym typeface="Arial"/>
            </a:endParaRPr>
          </a:p>
        </p:txBody>
      </p:sp>
      <p:sp>
        <p:nvSpPr>
          <p:cNvPr id="783" name="Google Shape;783;p43"/>
          <p:cNvSpPr txBox="1"/>
          <p:nvPr/>
        </p:nvSpPr>
        <p:spPr>
          <a:xfrm>
            <a:off x="990600" y="2164229"/>
            <a:ext cx="4114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It Happened So Fast!</a:t>
            </a:r>
            <a:endParaRPr sz="1400" b="0" i="0" u="none" strike="noStrike" cap="none">
              <a:solidFill>
                <a:srgbClr val="000000"/>
              </a:solidFill>
              <a:latin typeface="Arial"/>
              <a:ea typeface="Arial"/>
              <a:cs typeface="Arial"/>
              <a:sym typeface="Arial"/>
            </a:endParaRPr>
          </a:p>
        </p:txBody>
      </p:sp>
      <p:sp>
        <p:nvSpPr>
          <p:cNvPr id="784" name="Google Shape;784;p43"/>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785" name="Google Shape;785;p43"/>
          <p:cNvSpPr/>
          <p:nvPr/>
        </p:nvSpPr>
        <p:spPr>
          <a:xfrm>
            <a:off x="-9525" y="1143000"/>
            <a:ext cx="9144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One second or less can change a life and the lives of many, forever.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There is only one winner when an accident happens.</a:t>
            </a:r>
            <a:endParaRPr sz="1400" b="0" i="0" u="none" strike="noStrike" cap="none">
              <a:solidFill>
                <a:srgbClr val="000000"/>
              </a:solidFill>
              <a:latin typeface="Arial"/>
              <a:ea typeface="Arial"/>
              <a:cs typeface="Arial"/>
              <a:sym typeface="Arial"/>
            </a:endParaRPr>
          </a:p>
        </p:txBody>
      </p:sp>
      <p:pic>
        <p:nvPicPr>
          <p:cNvPr id="786" name="Google Shape;786;p43"/>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81"/>
                                        </p:tgtEl>
                                        <p:attrNameLst>
                                          <p:attrName>style.visibility</p:attrName>
                                        </p:attrNameLst>
                                      </p:cBhvr>
                                      <p:to>
                                        <p:strVal val="visible"/>
                                      </p:to>
                                    </p:set>
                                    <p:anim calcmode="lin" valueType="num">
                                      <p:cBhvr additive="base">
                                        <p:cTn id="7" dur="1000"/>
                                        <p:tgtEl>
                                          <p:spTgt spid="781"/>
                                        </p:tgtEl>
                                        <p:attrNameLst>
                                          <p:attrName>ppt_w</p:attrName>
                                        </p:attrNameLst>
                                      </p:cBhvr>
                                      <p:tavLst>
                                        <p:tav tm="0">
                                          <p:val>
                                            <p:strVal val="0"/>
                                          </p:val>
                                        </p:tav>
                                        <p:tav tm="100000">
                                          <p:val>
                                            <p:strVal val="#ppt_w"/>
                                          </p:val>
                                        </p:tav>
                                      </p:tavLst>
                                    </p:anim>
                                    <p:anim calcmode="lin" valueType="num">
                                      <p:cBhvr additive="base">
                                        <p:cTn id="8" dur="1000"/>
                                        <p:tgtEl>
                                          <p:spTgt spid="781"/>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77"/>
                                        </p:tgtEl>
                                        <p:attrNameLst>
                                          <p:attrName>style.visibility</p:attrName>
                                        </p:attrNameLst>
                                      </p:cBhvr>
                                      <p:to>
                                        <p:strVal val="visible"/>
                                      </p:to>
                                    </p:set>
                                    <p:animEffect transition="in" filter="fade">
                                      <p:cBhvr>
                                        <p:cTn id="12" dur="2000"/>
                                        <p:tgtEl>
                                          <p:spTgt spid="777"/>
                                        </p:tgtEl>
                                      </p:cBhvr>
                                    </p:animEffect>
                                  </p:childTnLst>
                                </p:cTn>
                              </p:par>
                            </p:childTnLst>
                          </p:cTn>
                        </p:par>
                        <p:par>
                          <p:cTn id="13" fill="hold">
                            <p:stCondLst>
                              <p:cond delay="3000"/>
                            </p:stCondLst>
                            <p:childTnLst>
                              <p:par>
                                <p:cTn id="14" presetID="10" presetClass="entr" presetSubtype="0" fill="hold" nodeType="afterEffect">
                                  <p:stCondLst>
                                    <p:cond delay="3000"/>
                                  </p:stCondLst>
                                  <p:childTnLst>
                                    <p:set>
                                      <p:cBhvr>
                                        <p:cTn id="15" dur="1" fill="hold">
                                          <p:stCondLst>
                                            <p:cond delay="0"/>
                                          </p:stCondLst>
                                        </p:cTn>
                                        <p:tgtEl>
                                          <p:spTgt spid="782"/>
                                        </p:tgtEl>
                                        <p:attrNameLst>
                                          <p:attrName>style.visibility</p:attrName>
                                        </p:attrNameLst>
                                      </p:cBhvr>
                                      <p:to>
                                        <p:strVal val="visible"/>
                                      </p:to>
                                    </p:set>
                                    <p:animEffect transition="in" filter="fade">
                                      <p:cBhvr>
                                        <p:cTn id="16" dur="3000"/>
                                        <p:tgtEl>
                                          <p:spTgt spid="782"/>
                                        </p:tgtEl>
                                      </p:cBhvr>
                                    </p:animEffect>
                                  </p:childTnLst>
                                </p:cTn>
                              </p:par>
                            </p:childTnLst>
                          </p:cTn>
                        </p:par>
                        <p:par>
                          <p:cTn id="17" fill="hold">
                            <p:stCondLst>
                              <p:cond delay="6000"/>
                            </p:stCondLst>
                            <p:childTnLst>
                              <p:par>
                                <p:cTn id="18" presetID="10" presetClass="entr" presetSubtype="0" fill="hold" nodeType="afterEffect">
                                  <p:stCondLst>
                                    <p:cond delay="0"/>
                                  </p:stCondLst>
                                  <p:childTnLst>
                                    <p:set>
                                      <p:cBhvr>
                                        <p:cTn id="19" dur="1" fill="hold">
                                          <p:stCondLst>
                                            <p:cond delay="0"/>
                                          </p:stCondLst>
                                        </p:cTn>
                                        <p:tgtEl>
                                          <p:spTgt spid="783"/>
                                        </p:tgtEl>
                                        <p:attrNameLst>
                                          <p:attrName>style.visibility</p:attrName>
                                        </p:attrNameLst>
                                      </p:cBhvr>
                                      <p:to>
                                        <p:strVal val="visible"/>
                                      </p:to>
                                    </p:set>
                                    <p:animEffect transition="in" filter="fade">
                                      <p:cBhvr>
                                        <p:cTn id="20" dur="500"/>
                                        <p:tgtEl>
                                          <p:spTgt spid="783"/>
                                        </p:tgtEl>
                                      </p:cBhvr>
                                    </p:animEffect>
                                  </p:childTnLst>
                                </p:cTn>
                              </p:par>
                            </p:childTnLst>
                          </p:cTn>
                        </p:par>
                        <p:par>
                          <p:cTn id="21" fill="hold">
                            <p:stCondLst>
                              <p:cond delay="6500"/>
                            </p:stCondLst>
                            <p:childTnLst>
                              <p:par>
                                <p:cTn id="22" presetID="10" presetClass="exit" presetSubtype="0" fill="hold" nodeType="afterEffect">
                                  <p:stCondLst>
                                    <p:cond delay="0"/>
                                  </p:stCondLst>
                                  <p:childTnLst>
                                    <p:animEffect transition="out" filter="fade">
                                      <p:cBhvr>
                                        <p:cTn id="23" dur="1000"/>
                                        <p:tgtEl>
                                          <p:spTgt spid="783"/>
                                        </p:tgtEl>
                                      </p:cBhvr>
                                    </p:animEffect>
                                    <p:set>
                                      <p:cBhvr>
                                        <p:cTn id="24" dur="1" fill="hold">
                                          <p:stCondLst>
                                            <p:cond delay="1000"/>
                                          </p:stCondLst>
                                        </p:cTn>
                                        <p:tgtEl>
                                          <p:spTgt spid="783"/>
                                        </p:tgtEl>
                                        <p:attrNameLst>
                                          <p:attrName>style.visibility</p:attrName>
                                        </p:attrNameLst>
                                      </p:cBhvr>
                                      <p:to>
                                        <p:strVal val="hidden"/>
                                      </p:to>
                                    </p:set>
                                  </p:childTnLst>
                                </p:cTn>
                              </p:par>
                            </p:childTnLst>
                          </p:cTn>
                        </p:par>
                        <p:par>
                          <p:cTn id="25" fill="hold">
                            <p:stCondLst>
                              <p:cond delay="7500"/>
                            </p:stCondLst>
                            <p:childTnLst>
                              <p:par>
                                <p:cTn id="26" presetID="10" presetClass="entr" presetSubtype="0" fill="hold" nodeType="afterEffect">
                                  <p:stCondLst>
                                    <p:cond delay="0"/>
                                  </p:stCondLst>
                                  <p:childTnLst>
                                    <p:set>
                                      <p:cBhvr>
                                        <p:cTn id="27" dur="1" fill="hold">
                                          <p:stCondLst>
                                            <p:cond delay="0"/>
                                          </p:stCondLst>
                                        </p:cTn>
                                        <p:tgtEl>
                                          <p:spTgt spid="780"/>
                                        </p:tgtEl>
                                        <p:attrNameLst>
                                          <p:attrName>style.visibility</p:attrName>
                                        </p:attrNameLst>
                                      </p:cBhvr>
                                      <p:to>
                                        <p:strVal val="visible"/>
                                      </p:to>
                                    </p:set>
                                    <p:animEffect transition="in" filter="fade">
                                      <p:cBhvr>
                                        <p:cTn id="28" dur="500"/>
                                        <p:tgtEl>
                                          <p:spTgt spid="780"/>
                                        </p:tgtEl>
                                      </p:cBhvr>
                                    </p:animEffect>
                                  </p:childTnLst>
                                </p:cTn>
                              </p:par>
                            </p:childTnLst>
                          </p:cTn>
                        </p:par>
                        <p:par>
                          <p:cTn id="29" fill="hold">
                            <p:stCondLst>
                              <p:cond delay="8000"/>
                            </p:stCondLst>
                            <p:childTnLst>
                              <p:par>
                                <p:cTn id="30" presetID="10" presetClass="exit" presetSubtype="0" fill="hold" nodeType="afterEffect">
                                  <p:stCondLst>
                                    <p:cond delay="0"/>
                                  </p:stCondLst>
                                  <p:childTnLst>
                                    <p:animEffect transition="out" filter="fade">
                                      <p:cBhvr>
                                        <p:cTn id="31" dur="1000"/>
                                        <p:tgtEl>
                                          <p:spTgt spid="780"/>
                                        </p:tgtEl>
                                      </p:cBhvr>
                                    </p:animEffect>
                                    <p:set>
                                      <p:cBhvr>
                                        <p:cTn id="32" dur="1" fill="hold">
                                          <p:stCondLst>
                                            <p:cond delay="1000"/>
                                          </p:stCondLst>
                                        </p:cTn>
                                        <p:tgtEl>
                                          <p:spTgt spid="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44"/>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WHAT IS THE RIPPLE EFFECT?</a:t>
            </a:r>
            <a:endParaRPr sz="2400" b="0" i="0" u="none" strike="noStrike" cap="none">
              <a:solidFill>
                <a:srgbClr val="FF9333"/>
              </a:solidFill>
              <a:latin typeface="Arial"/>
              <a:ea typeface="Arial"/>
              <a:cs typeface="Arial"/>
              <a:sym typeface="Arial"/>
            </a:endParaRPr>
          </a:p>
        </p:txBody>
      </p:sp>
      <p:grpSp>
        <p:nvGrpSpPr>
          <p:cNvPr id="793" name="Google Shape;793;p44"/>
          <p:cNvGrpSpPr/>
          <p:nvPr/>
        </p:nvGrpSpPr>
        <p:grpSpPr>
          <a:xfrm>
            <a:off x="381000" y="2133600"/>
            <a:ext cx="3962400" cy="3048000"/>
            <a:chOff x="381000" y="2133600"/>
            <a:chExt cx="3962400" cy="3048000"/>
          </a:xfrm>
        </p:grpSpPr>
        <p:sp>
          <p:nvSpPr>
            <p:cNvPr id="794" name="Google Shape;794;p44"/>
            <p:cNvSpPr/>
            <p:nvPr/>
          </p:nvSpPr>
          <p:spPr>
            <a:xfrm>
              <a:off x="381000" y="2133600"/>
              <a:ext cx="3962400" cy="3048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95" name="Google Shape;795;p44" descr="Y:\MARKETING\Stock Photos\178371670.jpg"/>
            <p:cNvPicPr preferRelativeResize="0"/>
            <p:nvPr/>
          </p:nvPicPr>
          <p:blipFill rotWithShape="1">
            <a:blip r:embed="rId3">
              <a:alphaModFix/>
            </a:blip>
            <a:srcRect/>
            <a:stretch/>
          </p:blipFill>
          <p:spPr>
            <a:xfrm>
              <a:off x="533400" y="2286000"/>
              <a:ext cx="3657600" cy="2743200"/>
            </a:xfrm>
            <a:prstGeom prst="rect">
              <a:avLst/>
            </a:prstGeom>
            <a:noFill/>
            <a:ln>
              <a:noFill/>
            </a:ln>
          </p:spPr>
        </p:pic>
      </p:grpSp>
      <p:grpSp>
        <p:nvGrpSpPr>
          <p:cNvPr id="796" name="Google Shape;796;p44"/>
          <p:cNvGrpSpPr/>
          <p:nvPr/>
        </p:nvGrpSpPr>
        <p:grpSpPr>
          <a:xfrm>
            <a:off x="4724400" y="2133600"/>
            <a:ext cx="3962400" cy="3048000"/>
            <a:chOff x="4724400" y="2133600"/>
            <a:chExt cx="3962400" cy="3048000"/>
          </a:xfrm>
        </p:grpSpPr>
        <p:sp>
          <p:nvSpPr>
            <p:cNvPr id="797" name="Google Shape;797;p44"/>
            <p:cNvSpPr/>
            <p:nvPr/>
          </p:nvSpPr>
          <p:spPr>
            <a:xfrm>
              <a:off x="4724400" y="2133600"/>
              <a:ext cx="3962400" cy="3048000"/>
            </a:xfrm>
            <a:prstGeom prst="rect">
              <a:avLst/>
            </a:prstGeom>
            <a:solidFill>
              <a:schemeClr val="lt1"/>
            </a:solidFill>
            <a:ln>
              <a:noFill/>
            </a:ln>
            <a:effectLst>
              <a:outerShdw blurRad="165100" dist="38100" dir="2100000">
                <a:srgbClr val="000000">
                  <a:alpha val="3294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798" name="Google Shape;798;p44" descr="Y:\MARKETING\Stock Photos\470658185.jpg"/>
            <p:cNvPicPr preferRelativeResize="0"/>
            <p:nvPr/>
          </p:nvPicPr>
          <p:blipFill rotWithShape="1">
            <a:blip r:embed="rId4">
              <a:alphaModFix/>
            </a:blip>
            <a:srcRect/>
            <a:stretch/>
          </p:blipFill>
          <p:spPr>
            <a:xfrm>
              <a:off x="4876800" y="2286000"/>
              <a:ext cx="3657600" cy="2743200"/>
            </a:xfrm>
            <a:prstGeom prst="rect">
              <a:avLst/>
            </a:prstGeom>
            <a:noFill/>
            <a:ln>
              <a:noFill/>
            </a:ln>
          </p:spPr>
        </p:pic>
      </p:grpSp>
      <p:sp>
        <p:nvSpPr>
          <p:cNvPr id="799" name="Google Shape;799;p44"/>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800" name="Google Shape;800;p44"/>
          <p:cNvSpPr/>
          <p:nvPr/>
        </p:nvSpPr>
        <p:spPr>
          <a:xfrm>
            <a:off x="304800" y="1382673"/>
            <a:ext cx="8534400"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person who gets hurt or killed is not the only one who is affected by an accident.</a:t>
            </a:r>
            <a:endParaRPr sz="1400" b="0" i="0" u="none" strike="noStrike" cap="none">
              <a:solidFill>
                <a:srgbClr val="000000"/>
              </a:solidFill>
              <a:latin typeface="Arial"/>
              <a:ea typeface="Arial"/>
              <a:cs typeface="Arial"/>
              <a:sym typeface="Arial"/>
            </a:endParaRPr>
          </a:p>
        </p:txBody>
      </p:sp>
      <p:pic>
        <p:nvPicPr>
          <p:cNvPr id="801" name="Google Shape;801;p44"/>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92"/>
                                        </p:tgtEl>
                                        <p:attrNameLst>
                                          <p:attrName>style.visibility</p:attrName>
                                        </p:attrNameLst>
                                      </p:cBhvr>
                                      <p:to>
                                        <p:strVal val="visible"/>
                                      </p:to>
                                    </p:set>
                                    <p:anim calcmode="lin" valueType="num">
                                      <p:cBhvr additive="base">
                                        <p:cTn id="7" dur="1000"/>
                                        <p:tgtEl>
                                          <p:spTgt spid="792"/>
                                        </p:tgtEl>
                                        <p:attrNameLst>
                                          <p:attrName>ppt_w</p:attrName>
                                        </p:attrNameLst>
                                      </p:cBhvr>
                                      <p:tavLst>
                                        <p:tav tm="0">
                                          <p:val>
                                            <p:strVal val="0"/>
                                          </p:val>
                                        </p:tav>
                                        <p:tav tm="100000">
                                          <p:val>
                                            <p:strVal val="#ppt_w"/>
                                          </p:val>
                                        </p:tav>
                                      </p:tavLst>
                                    </p:anim>
                                    <p:anim calcmode="lin" valueType="num">
                                      <p:cBhvr additive="base">
                                        <p:cTn id="8" dur="1000"/>
                                        <p:tgtEl>
                                          <p:spTgt spid="79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793"/>
                                        </p:tgtEl>
                                        <p:attrNameLst>
                                          <p:attrName>style.visibility</p:attrName>
                                        </p:attrNameLst>
                                      </p:cBhvr>
                                      <p:to>
                                        <p:strVal val="visible"/>
                                      </p:to>
                                    </p:set>
                                    <p:animEffect transition="in" filter="fade">
                                      <p:cBhvr>
                                        <p:cTn id="12" dur="2000"/>
                                        <p:tgtEl>
                                          <p:spTgt spid="793"/>
                                        </p:tgtEl>
                                      </p:cBhvr>
                                    </p:animEffect>
                                  </p:childTnLst>
                                </p:cTn>
                              </p:par>
                              <p:par>
                                <p:cTn id="13" presetID="10" presetClass="entr" presetSubtype="0" fill="hold" nodeType="withEffect">
                                  <p:stCondLst>
                                    <p:cond delay="0"/>
                                  </p:stCondLst>
                                  <p:childTnLst>
                                    <p:set>
                                      <p:cBhvr>
                                        <p:cTn id="14" dur="1" fill="hold">
                                          <p:stCondLst>
                                            <p:cond delay="0"/>
                                          </p:stCondLst>
                                        </p:cTn>
                                        <p:tgtEl>
                                          <p:spTgt spid="796"/>
                                        </p:tgtEl>
                                        <p:attrNameLst>
                                          <p:attrName>style.visibility</p:attrName>
                                        </p:attrNameLst>
                                      </p:cBhvr>
                                      <p:to>
                                        <p:strVal val="visible"/>
                                      </p:to>
                                    </p:set>
                                    <p:animEffect transition="in" filter="fade">
                                      <p:cBhvr>
                                        <p:cTn id="15" dur="2000"/>
                                        <p:tgtEl>
                                          <p:spTgt spid="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grpSp>
        <p:nvGrpSpPr>
          <p:cNvPr id="807" name="Google Shape;807;p45"/>
          <p:cNvGrpSpPr/>
          <p:nvPr/>
        </p:nvGrpSpPr>
        <p:grpSpPr>
          <a:xfrm>
            <a:off x="2057553" y="1696226"/>
            <a:ext cx="5028929" cy="4012555"/>
            <a:chOff x="1925767" y="1301890"/>
            <a:chExt cx="5465633" cy="4419600"/>
          </a:xfrm>
        </p:grpSpPr>
        <p:sp>
          <p:nvSpPr>
            <p:cNvPr id="808" name="Google Shape;808;p45"/>
            <p:cNvSpPr/>
            <p:nvPr/>
          </p:nvSpPr>
          <p:spPr>
            <a:xfrm>
              <a:off x="1925767" y="1301890"/>
              <a:ext cx="5465633" cy="4419600"/>
            </a:xfrm>
            <a:prstGeom prst="ellipse">
              <a:avLst/>
            </a:prstGeom>
            <a:solidFill>
              <a:srgbClr val="8F8F8F"/>
            </a:solidFill>
            <a:ln>
              <a:noFill/>
            </a:ln>
            <a:effectLst>
              <a:outerShdw blurRad="50800" dist="38100" dir="14400000">
                <a:srgbClr val="000000">
                  <a:alpha val="4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9" name="Google Shape;809;p45"/>
            <p:cNvSpPr txBox="1"/>
            <p:nvPr/>
          </p:nvSpPr>
          <p:spPr>
            <a:xfrm>
              <a:off x="3200400" y="1524000"/>
              <a:ext cx="2994900" cy="305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Insurance premiums are likely to rise</a:t>
              </a:r>
              <a:endParaRPr sz="1400" b="0" i="0" u="none" strike="noStrike" cap="none">
                <a:solidFill>
                  <a:srgbClr val="000000"/>
                </a:solidFill>
                <a:latin typeface="Arial"/>
                <a:ea typeface="Arial"/>
                <a:cs typeface="Arial"/>
                <a:sym typeface="Arial"/>
              </a:endParaRPr>
            </a:p>
          </p:txBody>
        </p:sp>
      </p:grpSp>
      <p:grpSp>
        <p:nvGrpSpPr>
          <p:cNvPr id="810" name="Google Shape;810;p45"/>
          <p:cNvGrpSpPr/>
          <p:nvPr/>
        </p:nvGrpSpPr>
        <p:grpSpPr>
          <a:xfrm>
            <a:off x="2404934" y="2273896"/>
            <a:ext cx="4399792" cy="3486319"/>
            <a:chOff x="2303314" y="1938160"/>
            <a:chExt cx="4781863" cy="3839981"/>
          </a:xfrm>
        </p:grpSpPr>
        <p:sp>
          <p:nvSpPr>
            <p:cNvPr id="811" name="Google Shape;811;p45"/>
            <p:cNvSpPr/>
            <p:nvPr/>
          </p:nvSpPr>
          <p:spPr>
            <a:xfrm>
              <a:off x="2303314" y="1938160"/>
              <a:ext cx="4781863" cy="3839981"/>
            </a:xfrm>
            <a:prstGeom prst="ellipse">
              <a:avLst/>
            </a:prstGeom>
            <a:solidFill>
              <a:srgbClr val="969696"/>
            </a:solidFill>
            <a:ln>
              <a:noFill/>
            </a:ln>
            <a:effectLst>
              <a:outerShdw blurRad="50800" dist="38100" dir="16200000">
                <a:srgbClr val="000000">
                  <a:alpha val="4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2" name="Google Shape;812;p45"/>
            <p:cNvSpPr txBox="1"/>
            <p:nvPr/>
          </p:nvSpPr>
          <p:spPr>
            <a:xfrm>
              <a:off x="3200400" y="1944469"/>
              <a:ext cx="2971800" cy="71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Employers deal with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rehiring, retraining, costly fines,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citations and Workers Compensation</a:t>
              </a:r>
              <a:endParaRPr sz="1400" b="0" i="0" u="none" strike="noStrike" cap="none">
                <a:solidFill>
                  <a:srgbClr val="000000"/>
                </a:solidFill>
                <a:latin typeface="Arial"/>
                <a:ea typeface="Arial"/>
                <a:cs typeface="Arial"/>
                <a:sym typeface="Arial"/>
              </a:endParaRPr>
            </a:p>
          </p:txBody>
        </p:sp>
      </p:grpSp>
      <p:grpSp>
        <p:nvGrpSpPr>
          <p:cNvPr id="813" name="Google Shape;813;p45"/>
          <p:cNvGrpSpPr/>
          <p:nvPr/>
        </p:nvGrpSpPr>
        <p:grpSpPr>
          <a:xfrm>
            <a:off x="2773020" y="2855024"/>
            <a:ext cx="3733157" cy="2960082"/>
            <a:chOff x="2703365" y="2578240"/>
            <a:chExt cx="4057338" cy="3260361"/>
          </a:xfrm>
        </p:grpSpPr>
        <p:sp>
          <p:nvSpPr>
            <p:cNvPr id="814" name="Google Shape;814;p45"/>
            <p:cNvSpPr/>
            <p:nvPr/>
          </p:nvSpPr>
          <p:spPr>
            <a:xfrm>
              <a:off x="2703365" y="2578240"/>
              <a:ext cx="4057338" cy="3260361"/>
            </a:xfrm>
            <a:prstGeom prst="ellipse">
              <a:avLst/>
            </a:prstGeom>
            <a:solidFill>
              <a:srgbClr val="B2B2B2"/>
            </a:solidFill>
            <a:ln>
              <a:noFill/>
            </a:ln>
            <a:effectLst>
              <a:outerShdw blurRad="50800" dist="38100" dir="15240000">
                <a:srgbClr val="000000">
                  <a:alpha val="4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5" name="Google Shape;815;p45"/>
            <p:cNvSpPr txBox="1"/>
            <p:nvPr/>
          </p:nvSpPr>
          <p:spPr>
            <a:xfrm>
              <a:off x="3485107" y="2710652"/>
              <a:ext cx="2418300" cy="50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Witnesses may develop PTSD (Post Traumatic Stress Disorder)</a:t>
              </a:r>
              <a:endParaRPr sz="1400" b="0" i="0" u="none" strike="noStrike" cap="none">
                <a:solidFill>
                  <a:srgbClr val="000000"/>
                </a:solidFill>
                <a:latin typeface="Arial"/>
                <a:ea typeface="Arial"/>
                <a:cs typeface="Arial"/>
                <a:sym typeface="Arial"/>
              </a:endParaRPr>
            </a:p>
          </p:txBody>
        </p:sp>
      </p:grpSp>
      <p:grpSp>
        <p:nvGrpSpPr>
          <p:cNvPr id="816" name="Google Shape;816;p45"/>
          <p:cNvGrpSpPr/>
          <p:nvPr/>
        </p:nvGrpSpPr>
        <p:grpSpPr>
          <a:xfrm>
            <a:off x="3141106" y="3436152"/>
            <a:ext cx="3066521" cy="2433845"/>
            <a:chOff x="3103414" y="3218320"/>
            <a:chExt cx="3332813" cy="2680741"/>
          </a:xfrm>
        </p:grpSpPr>
        <p:sp>
          <p:nvSpPr>
            <p:cNvPr id="817" name="Google Shape;817;p45"/>
            <p:cNvSpPr/>
            <p:nvPr/>
          </p:nvSpPr>
          <p:spPr>
            <a:xfrm>
              <a:off x="3103414" y="3218320"/>
              <a:ext cx="3332813" cy="2680741"/>
            </a:xfrm>
            <a:prstGeom prst="ellipse">
              <a:avLst/>
            </a:prstGeom>
            <a:solidFill>
              <a:srgbClr val="C1C1C1"/>
            </a:solidFill>
            <a:ln>
              <a:noFill/>
            </a:ln>
            <a:effectLst>
              <a:outerShdw blurRad="50800" dist="38100" dir="15360000">
                <a:srgbClr val="000000">
                  <a:alpha val="4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8" name="Google Shape;818;p45"/>
            <p:cNvSpPr txBox="1"/>
            <p:nvPr/>
          </p:nvSpPr>
          <p:spPr>
            <a:xfrm>
              <a:off x="3791712" y="3276600"/>
              <a:ext cx="1956300" cy="50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Colleagues have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increased workload</a:t>
              </a:r>
              <a:endParaRPr sz="1400" b="0" i="0" u="none" strike="noStrike" cap="none">
                <a:solidFill>
                  <a:srgbClr val="000000"/>
                </a:solidFill>
                <a:latin typeface="Arial"/>
                <a:ea typeface="Arial"/>
                <a:cs typeface="Arial"/>
                <a:sym typeface="Arial"/>
              </a:endParaRPr>
            </a:p>
          </p:txBody>
        </p:sp>
      </p:grpSp>
      <p:grpSp>
        <p:nvGrpSpPr>
          <p:cNvPr id="819" name="Google Shape;819;p45"/>
          <p:cNvGrpSpPr/>
          <p:nvPr/>
        </p:nvGrpSpPr>
        <p:grpSpPr>
          <a:xfrm>
            <a:off x="3472383" y="4015523"/>
            <a:ext cx="2466549" cy="1909200"/>
            <a:chOff x="3463459" y="3856463"/>
            <a:chExt cx="2680740" cy="2102875"/>
          </a:xfrm>
        </p:grpSpPr>
        <p:sp>
          <p:nvSpPr>
            <p:cNvPr id="820" name="Google Shape;820;p45"/>
            <p:cNvSpPr/>
            <p:nvPr/>
          </p:nvSpPr>
          <p:spPr>
            <a:xfrm>
              <a:off x="3463459" y="3856463"/>
              <a:ext cx="2680740" cy="2102875"/>
            </a:xfrm>
            <a:prstGeom prst="ellipse">
              <a:avLst/>
            </a:prstGeom>
            <a:solidFill>
              <a:srgbClr val="CFCFCF"/>
            </a:solidFill>
            <a:ln>
              <a:noFill/>
            </a:ln>
            <a:effectLst>
              <a:outerShdw blurRad="50800" dist="38100" dir="15480000">
                <a:srgbClr val="000000">
                  <a:alpha val="4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1" name="Google Shape;821;p45"/>
            <p:cNvSpPr txBox="1"/>
            <p:nvPr/>
          </p:nvSpPr>
          <p:spPr>
            <a:xfrm>
              <a:off x="3810000" y="3962400"/>
              <a:ext cx="1956300" cy="508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Family &amp; friends take</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on extra responsibilities</a:t>
              </a:r>
              <a:endParaRPr sz="1200" b="0" i="0" u="none" strike="noStrike" cap="none">
                <a:solidFill>
                  <a:srgbClr val="000000"/>
                </a:solidFill>
                <a:latin typeface="Calibri"/>
                <a:ea typeface="Calibri"/>
                <a:cs typeface="Calibri"/>
                <a:sym typeface="Calibri"/>
              </a:endParaRPr>
            </a:p>
          </p:txBody>
        </p:sp>
      </p:grpSp>
      <p:grpSp>
        <p:nvGrpSpPr>
          <p:cNvPr id="822" name="Google Shape;822;p45"/>
          <p:cNvGrpSpPr/>
          <p:nvPr/>
        </p:nvGrpSpPr>
        <p:grpSpPr>
          <a:xfrm>
            <a:off x="3840470" y="4596653"/>
            <a:ext cx="1799915" cy="1382964"/>
            <a:chOff x="3863509" y="4496544"/>
            <a:chExt cx="1956217" cy="1523256"/>
          </a:xfrm>
        </p:grpSpPr>
        <p:sp>
          <p:nvSpPr>
            <p:cNvPr id="823" name="Google Shape;823;p45"/>
            <p:cNvSpPr/>
            <p:nvPr/>
          </p:nvSpPr>
          <p:spPr>
            <a:xfrm>
              <a:off x="3863509" y="4496544"/>
              <a:ext cx="1956217" cy="1523256"/>
            </a:xfrm>
            <a:prstGeom prst="ellipse">
              <a:avLst/>
            </a:prstGeom>
            <a:solidFill>
              <a:srgbClr val="262626"/>
            </a:solidFill>
            <a:ln>
              <a:noFill/>
            </a:ln>
            <a:effectLst>
              <a:outerShdw blurRad="50800" dist="38100" dir="15360000">
                <a:srgbClr val="000000">
                  <a:alpha val="4196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4" name="Google Shape;824;p45"/>
            <p:cNvSpPr txBox="1"/>
            <p:nvPr/>
          </p:nvSpPr>
          <p:spPr>
            <a:xfrm>
              <a:off x="3962405" y="4932710"/>
              <a:ext cx="1857300" cy="71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WORKPLACE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INJURY</a:t>
              </a:r>
              <a:endParaRPr sz="1400" b="0" i="0" u="none" strike="noStrike" cap="none">
                <a:solidFill>
                  <a:srgbClr val="000000"/>
                </a:solidFill>
                <a:latin typeface="Arial"/>
                <a:ea typeface="Arial"/>
                <a:cs typeface="Arial"/>
                <a:sym typeface="Arial"/>
              </a:endParaRPr>
            </a:p>
          </p:txBody>
        </p:sp>
      </p:grpSp>
      <p:sp>
        <p:nvSpPr>
          <p:cNvPr id="825" name="Google Shape;825;p4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RIPPLE EFFECT</a:t>
            </a:r>
            <a:endParaRPr sz="2400" b="0" i="0" u="none" strike="noStrike" cap="none">
              <a:solidFill>
                <a:srgbClr val="FF9333"/>
              </a:solidFill>
              <a:latin typeface="Arial"/>
              <a:ea typeface="Arial"/>
              <a:cs typeface="Arial"/>
              <a:sym typeface="Arial"/>
            </a:endParaRPr>
          </a:p>
        </p:txBody>
      </p:sp>
      <p:sp>
        <p:nvSpPr>
          <p:cNvPr id="826" name="Google Shape;826;p4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827" name="Google Shape;827;p45"/>
          <p:cNvSpPr/>
          <p:nvPr/>
        </p:nvSpPr>
        <p:spPr>
          <a:xfrm>
            <a:off x="540625" y="1073487"/>
            <a:ext cx="8062800" cy="47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 Workplace Injury can cause a ripple effect.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Who or what do you think is affected?</a:t>
            </a:r>
            <a:endParaRPr sz="1400" b="0" i="0" u="none" strike="noStrike" cap="none">
              <a:solidFill>
                <a:srgbClr val="000000"/>
              </a:solidFill>
              <a:latin typeface="Arial"/>
              <a:ea typeface="Arial"/>
              <a:cs typeface="Arial"/>
              <a:sym typeface="Arial"/>
            </a:endParaRPr>
          </a:p>
        </p:txBody>
      </p:sp>
      <p:pic>
        <p:nvPicPr>
          <p:cNvPr id="828" name="Google Shape;828;p45"/>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25"/>
                                        </p:tgtEl>
                                        <p:attrNameLst>
                                          <p:attrName>style.visibility</p:attrName>
                                        </p:attrNameLst>
                                      </p:cBhvr>
                                      <p:to>
                                        <p:strVal val="visible"/>
                                      </p:to>
                                    </p:set>
                                    <p:anim calcmode="lin" valueType="num">
                                      <p:cBhvr additive="base">
                                        <p:cTn id="7" dur="1000"/>
                                        <p:tgtEl>
                                          <p:spTgt spid="825"/>
                                        </p:tgtEl>
                                        <p:attrNameLst>
                                          <p:attrName>ppt_w</p:attrName>
                                        </p:attrNameLst>
                                      </p:cBhvr>
                                      <p:tavLst>
                                        <p:tav tm="0">
                                          <p:val>
                                            <p:strVal val="0"/>
                                          </p:val>
                                        </p:tav>
                                        <p:tav tm="100000">
                                          <p:val>
                                            <p:strVal val="#ppt_w"/>
                                          </p:val>
                                        </p:tav>
                                      </p:tavLst>
                                    </p:anim>
                                    <p:anim calcmode="lin" valueType="num">
                                      <p:cBhvr additive="base">
                                        <p:cTn id="8" dur="1000"/>
                                        <p:tgtEl>
                                          <p:spTgt spid="825"/>
                                        </p:tgtEl>
                                        <p:attrNameLst>
                                          <p:attrName>ppt_h</p:attrName>
                                        </p:attrNameLst>
                                      </p:cBhvr>
                                      <p:tavLst>
                                        <p:tav tm="0">
                                          <p:val>
                                            <p:strVal val="0"/>
                                          </p:val>
                                        </p:tav>
                                        <p:tav tm="100000">
                                          <p:val>
                                            <p:strVal val="#ppt_h"/>
                                          </p:val>
                                        </p:tav>
                                      </p:tavLst>
                                    </p:anim>
                                  </p:childTnLst>
                                </p:cTn>
                              </p:par>
                              <p:par>
                                <p:cTn id="9" presetID="1" presetClass="entr" presetSubtype="0" fill="hold" nodeType="withEffect">
                                  <p:stCondLst>
                                    <p:cond delay="0"/>
                                  </p:stCondLst>
                                  <p:childTnLst>
                                    <p:set>
                                      <p:cBhvr>
                                        <p:cTn id="10" dur="1" fill="hold">
                                          <p:stCondLst>
                                            <p:cond delay="0"/>
                                          </p:stCondLst>
                                        </p:cTn>
                                        <p:tgtEl>
                                          <p:spTgt spid="827"/>
                                        </p:tgtEl>
                                        <p:attrNameLst>
                                          <p:attrName>style.visibility</p:attrName>
                                        </p:attrNameLst>
                                      </p:cBhvr>
                                      <p:to>
                                        <p:strVal val="visible"/>
                                      </p:to>
                                    </p:set>
                                  </p:childTnLst>
                                </p:cTn>
                              </p:par>
                            </p:childTnLst>
                          </p:cTn>
                        </p:par>
                        <p:par>
                          <p:cTn id="11" fill="hold">
                            <p:stCondLst>
                              <p:cond delay="1000"/>
                            </p:stCondLst>
                            <p:childTnLst>
                              <p:par>
                                <p:cTn id="12" presetID="10" presetClass="exit" presetSubtype="0" fill="hold" nodeType="afterEffect">
                                  <p:stCondLst>
                                    <p:cond delay="2500"/>
                                  </p:stCondLst>
                                  <p:childTnLst>
                                    <p:animEffect transition="out" filter="fade">
                                      <p:cBhvr>
                                        <p:cTn id="13" dur="500"/>
                                        <p:tgtEl>
                                          <p:spTgt spid="827"/>
                                        </p:tgtEl>
                                      </p:cBhvr>
                                    </p:animEffect>
                                    <p:set>
                                      <p:cBhvr>
                                        <p:cTn id="14" dur="1" fill="hold">
                                          <p:stCondLst>
                                            <p:cond delay="500"/>
                                          </p:stCondLst>
                                        </p:cTn>
                                        <p:tgtEl>
                                          <p:spTgt spid="827"/>
                                        </p:tgtEl>
                                        <p:attrNameLst>
                                          <p:attrName>style.visibility</p:attrName>
                                        </p:attrNameLst>
                                      </p:cBhvr>
                                      <p:to>
                                        <p:strVal val="hidden"/>
                                      </p:to>
                                    </p:set>
                                  </p:childTnLst>
                                </p:cTn>
                              </p:par>
                            </p:childTnLst>
                          </p:cTn>
                        </p:par>
                        <p:par>
                          <p:cTn id="15" fill="hold">
                            <p:stCondLst>
                              <p:cond delay="1500"/>
                            </p:stCondLst>
                            <p:childTnLst>
                              <p:par>
                                <p:cTn id="16" presetID="10" presetClass="entr" presetSubtype="0" fill="hold" nodeType="afterEffect">
                                  <p:stCondLst>
                                    <p:cond delay="2000"/>
                                  </p:stCondLst>
                                  <p:childTnLst>
                                    <p:set>
                                      <p:cBhvr>
                                        <p:cTn id="17" dur="1" fill="hold">
                                          <p:stCondLst>
                                            <p:cond delay="0"/>
                                          </p:stCondLst>
                                        </p:cTn>
                                        <p:tgtEl>
                                          <p:spTgt spid="822"/>
                                        </p:tgtEl>
                                        <p:attrNameLst>
                                          <p:attrName>style.visibility</p:attrName>
                                        </p:attrNameLst>
                                      </p:cBhvr>
                                      <p:to>
                                        <p:strVal val="visible"/>
                                      </p:to>
                                    </p:set>
                                    <p:animEffect transition="in" filter="fade">
                                      <p:cBhvr>
                                        <p:cTn id="18" dur="1000"/>
                                        <p:tgtEl>
                                          <p:spTgt spid="822"/>
                                        </p:tgtEl>
                                      </p:cBhvr>
                                    </p:animEffect>
                                  </p:childTnLst>
                                </p:cTn>
                              </p:par>
                            </p:childTnLst>
                          </p:cTn>
                        </p:par>
                        <p:par>
                          <p:cTn id="19" fill="hold">
                            <p:stCondLst>
                              <p:cond delay="2500"/>
                            </p:stCondLst>
                            <p:childTnLst>
                              <p:par>
                                <p:cTn id="20" presetID="10" presetClass="entr" presetSubtype="0" fill="hold" nodeType="afterEffect">
                                  <p:stCondLst>
                                    <p:cond delay="2000"/>
                                  </p:stCondLst>
                                  <p:childTnLst>
                                    <p:set>
                                      <p:cBhvr>
                                        <p:cTn id="21" dur="1" fill="hold">
                                          <p:stCondLst>
                                            <p:cond delay="0"/>
                                          </p:stCondLst>
                                        </p:cTn>
                                        <p:tgtEl>
                                          <p:spTgt spid="819"/>
                                        </p:tgtEl>
                                        <p:attrNameLst>
                                          <p:attrName>style.visibility</p:attrName>
                                        </p:attrNameLst>
                                      </p:cBhvr>
                                      <p:to>
                                        <p:strVal val="visible"/>
                                      </p:to>
                                    </p:set>
                                    <p:animEffect transition="in" filter="fade">
                                      <p:cBhvr>
                                        <p:cTn id="22" dur="1000"/>
                                        <p:tgtEl>
                                          <p:spTgt spid="819"/>
                                        </p:tgtEl>
                                      </p:cBhvr>
                                    </p:animEffect>
                                  </p:childTnLst>
                                </p:cTn>
                              </p:par>
                            </p:childTnLst>
                          </p:cTn>
                        </p:par>
                        <p:par>
                          <p:cTn id="23" fill="hold">
                            <p:stCondLst>
                              <p:cond delay="3500"/>
                            </p:stCondLst>
                            <p:childTnLst>
                              <p:par>
                                <p:cTn id="24" presetID="10" presetClass="entr" presetSubtype="0" fill="hold" nodeType="afterEffect">
                                  <p:stCondLst>
                                    <p:cond delay="2000"/>
                                  </p:stCondLst>
                                  <p:childTnLst>
                                    <p:set>
                                      <p:cBhvr>
                                        <p:cTn id="25" dur="1" fill="hold">
                                          <p:stCondLst>
                                            <p:cond delay="0"/>
                                          </p:stCondLst>
                                        </p:cTn>
                                        <p:tgtEl>
                                          <p:spTgt spid="816"/>
                                        </p:tgtEl>
                                        <p:attrNameLst>
                                          <p:attrName>style.visibility</p:attrName>
                                        </p:attrNameLst>
                                      </p:cBhvr>
                                      <p:to>
                                        <p:strVal val="visible"/>
                                      </p:to>
                                    </p:set>
                                    <p:animEffect transition="in" filter="fade">
                                      <p:cBhvr>
                                        <p:cTn id="26" dur="2000"/>
                                        <p:tgtEl>
                                          <p:spTgt spid="816"/>
                                        </p:tgtEl>
                                      </p:cBhvr>
                                    </p:animEffect>
                                  </p:childTnLst>
                                </p:cTn>
                              </p:par>
                            </p:childTnLst>
                          </p:cTn>
                        </p:par>
                        <p:par>
                          <p:cTn id="27" fill="hold">
                            <p:stCondLst>
                              <p:cond delay="5500"/>
                            </p:stCondLst>
                            <p:childTnLst>
                              <p:par>
                                <p:cTn id="28" presetID="10" presetClass="entr" presetSubtype="0" fill="hold" nodeType="afterEffect">
                                  <p:stCondLst>
                                    <p:cond delay="2000"/>
                                  </p:stCondLst>
                                  <p:childTnLst>
                                    <p:set>
                                      <p:cBhvr>
                                        <p:cTn id="29" dur="1" fill="hold">
                                          <p:stCondLst>
                                            <p:cond delay="0"/>
                                          </p:stCondLst>
                                        </p:cTn>
                                        <p:tgtEl>
                                          <p:spTgt spid="813"/>
                                        </p:tgtEl>
                                        <p:attrNameLst>
                                          <p:attrName>style.visibility</p:attrName>
                                        </p:attrNameLst>
                                      </p:cBhvr>
                                      <p:to>
                                        <p:strVal val="visible"/>
                                      </p:to>
                                    </p:set>
                                    <p:animEffect transition="in" filter="fade">
                                      <p:cBhvr>
                                        <p:cTn id="30" dur="3000"/>
                                        <p:tgtEl>
                                          <p:spTgt spid="813"/>
                                        </p:tgtEl>
                                      </p:cBhvr>
                                    </p:animEffect>
                                  </p:childTnLst>
                                </p:cTn>
                              </p:par>
                            </p:childTnLst>
                          </p:cTn>
                        </p:par>
                        <p:par>
                          <p:cTn id="31" fill="hold">
                            <p:stCondLst>
                              <p:cond delay="8500"/>
                            </p:stCondLst>
                            <p:childTnLst>
                              <p:par>
                                <p:cTn id="32" presetID="10" presetClass="entr" presetSubtype="0" fill="hold" nodeType="afterEffect">
                                  <p:stCondLst>
                                    <p:cond delay="0"/>
                                  </p:stCondLst>
                                  <p:childTnLst>
                                    <p:set>
                                      <p:cBhvr>
                                        <p:cTn id="33" dur="1" fill="hold">
                                          <p:stCondLst>
                                            <p:cond delay="0"/>
                                          </p:stCondLst>
                                        </p:cTn>
                                        <p:tgtEl>
                                          <p:spTgt spid="810"/>
                                        </p:tgtEl>
                                        <p:attrNameLst>
                                          <p:attrName>style.visibility</p:attrName>
                                        </p:attrNameLst>
                                      </p:cBhvr>
                                      <p:to>
                                        <p:strVal val="visible"/>
                                      </p:to>
                                    </p:set>
                                    <p:animEffect transition="in" filter="fade">
                                      <p:cBhvr>
                                        <p:cTn id="34" dur="2000"/>
                                        <p:tgtEl>
                                          <p:spTgt spid="810"/>
                                        </p:tgtEl>
                                      </p:cBhvr>
                                    </p:animEffect>
                                  </p:childTnLst>
                                </p:cTn>
                              </p:par>
                            </p:childTnLst>
                          </p:cTn>
                        </p:par>
                        <p:par>
                          <p:cTn id="35" fill="hold">
                            <p:stCondLst>
                              <p:cond delay="10500"/>
                            </p:stCondLst>
                            <p:childTnLst>
                              <p:par>
                                <p:cTn id="36" presetID="10" presetClass="entr" presetSubtype="0" fill="hold" nodeType="afterEffect">
                                  <p:stCondLst>
                                    <p:cond delay="6000"/>
                                  </p:stCondLst>
                                  <p:childTnLst>
                                    <p:set>
                                      <p:cBhvr>
                                        <p:cTn id="37" dur="1" fill="hold">
                                          <p:stCondLst>
                                            <p:cond delay="0"/>
                                          </p:stCondLst>
                                        </p:cTn>
                                        <p:tgtEl>
                                          <p:spTgt spid="807"/>
                                        </p:tgtEl>
                                        <p:attrNameLst>
                                          <p:attrName>style.visibility</p:attrName>
                                        </p:attrNameLst>
                                      </p:cBhvr>
                                      <p:to>
                                        <p:strVal val="visible"/>
                                      </p:to>
                                    </p:set>
                                    <p:animEffect transition="in" filter="fade">
                                      <p:cBhvr>
                                        <p:cTn id="38" dur="1000"/>
                                        <p:tgtEl>
                                          <p:spTgt spid="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46"/>
          <p:cNvSpPr txBox="1"/>
          <p:nvPr/>
        </p:nvSpPr>
        <p:spPr>
          <a:xfrm>
            <a:off x="76200" y="2133600"/>
            <a:ext cx="9144000" cy="2819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ONCE YOU HAVE MADE THE DECISION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TO GUARD YOUR ROTATING EQUIPMENT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8000"/>
                </a:solidFill>
                <a:latin typeface="Calibri"/>
                <a:ea typeface="Calibri"/>
                <a:cs typeface="Calibri"/>
                <a:sym typeface="Calibri"/>
              </a:rPr>
              <a:t> - BE SURE TO GUARDSMART.</a:t>
            </a:r>
            <a:endParaRPr sz="3600" b="1" i="0" u="none" strike="noStrike" cap="none">
              <a:solidFill>
                <a:srgbClr val="FF8000"/>
              </a:solidFill>
              <a:latin typeface="Calibri"/>
              <a:ea typeface="Calibri"/>
              <a:cs typeface="Calibri"/>
              <a:sym typeface="Calibri"/>
            </a:endParaRPr>
          </a:p>
        </p:txBody>
      </p:sp>
      <p:sp>
        <p:nvSpPr>
          <p:cNvPr id="835" name="Google Shape;835;p4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836" name="Google Shape;836;p46"/>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4"/>
                                        </p:tgtEl>
                                        <p:attrNameLst>
                                          <p:attrName>style.visibility</p:attrName>
                                        </p:attrNameLst>
                                      </p:cBhvr>
                                      <p:to>
                                        <p:strVal val="visible"/>
                                      </p:to>
                                    </p:set>
                                    <p:animEffect transition="in" filter="fade">
                                      <p:cBhvr>
                                        <p:cTn id="7" dur="2000"/>
                                        <p:tgtEl>
                                          <p:spTgt spid="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47"/>
          <p:cNvSpPr txBox="1"/>
          <p:nvPr/>
        </p:nvSpPr>
        <p:spPr>
          <a:xfrm>
            <a:off x="0" y="304800"/>
            <a:ext cx="91440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Our SUB - BRANDS</a:t>
            </a:r>
            <a:endParaRPr sz="2400" b="0" i="0" u="none" strike="noStrike" cap="none">
              <a:solidFill>
                <a:srgbClr val="FF9333"/>
              </a:solidFill>
              <a:latin typeface="Arial"/>
              <a:ea typeface="Arial"/>
              <a:cs typeface="Arial"/>
              <a:sym typeface="Arial"/>
            </a:endParaRPr>
          </a:p>
        </p:txBody>
      </p:sp>
      <p:sp>
        <p:nvSpPr>
          <p:cNvPr id="843" name="Google Shape;843;p47"/>
          <p:cNvSpPr txBox="1"/>
          <p:nvPr/>
        </p:nvSpPr>
        <p:spPr>
          <a:xfrm>
            <a:off x="1714500" y="6324600"/>
            <a:ext cx="5676900" cy="3693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844" name="Google Shape;844;p47" descr="A group of logos with text&#10;&#10;Description automatically generated"/>
          <p:cNvPicPr preferRelativeResize="0"/>
          <p:nvPr/>
        </p:nvPicPr>
        <p:blipFill rotWithShape="1">
          <a:blip r:embed="rId3">
            <a:alphaModFix/>
          </a:blip>
          <a:srcRect/>
          <a:stretch/>
        </p:blipFill>
        <p:spPr>
          <a:xfrm>
            <a:off x="467644" y="3191954"/>
            <a:ext cx="8170609" cy="2706941"/>
          </a:xfrm>
          <a:prstGeom prst="rect">
            <a:avLst/>
          </a:prstGeom>
          <a:noFill/>
          <a:ln>
            <a:noFill/>
          </a:ln>
        </p:spPr>
      </p:pic>
      <p:pic>
        <p:nvPicPr>
          <p:cNvPr id="845" name="Google Shape;845;p47"/>
          <p:cNvPicPr preferRelativeResize="0"/>
          <p:nvPr/>
        </p:nvPicPr>
        <p:blipFill rotWithShape="1">
          <a:blip r:embed="rId4">
            <a:alphaModFix/>
          </a:blip>
          <a:srcRect l="8345" t="28652" r="8035" b="28286"/>
          <a:stretch/>
        </p:blipFill>
        <p:spPr>
          <a:xfrm>
            <a:off x="1506050" y="1401625"/>
            <a:ext cx="6131900" cy="18885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2"/>
                                        </p:tgtEl>
                                        <p:attrNameLst>
                                          <p:attrName>style.visibility</p:attrName>
                                        </p:attrNameLst>
                                      </p:cBhvr>
                                      <p:to>
                                        <p:strVal val="visible"/>
                                      </p:to>
                                    </p:set>
                                    <p:anim calcmode="lin" valueType="num">
                                      <p:cBhvr additive="base">
                                        <p:cTn id="7" dur="1000"/>
                                        <p:tgtEl>
                                          <p:spTgt spid="842"/>
                                        </p:tgtEl>
                                        <p:attrNameLst>
                                          <p:attrName>ppt_w</p:attrName>
                                        </p:attrNameLst>
                                      </p:cBhvr>
                                      <p:tavLst>
                                        <p:tav tm="0">
                                          <p:val>
                                            <p:strVal val="0"/>
                                          </p:val>
                                        </p:tav>
                                        <p:tav tm="100000">
                                          <p:val>
                                            <p:strVal val="#ppt_w"/>
                                          </p:val>
                                        </p:tav>
                                      </p:tavLst>
                                    </p:anim>
                                    <p:anim calcmode="lin" valueType="num">
                                      <p:cBhvr additive="base">
                                        <p:cTn id="8" dur="1000"/>
                                        <p:tgtEl>
                                          <p:spTgt spid="84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48"/>
          <p:cNvSpPr txBox="1"/>
          <p:nvPr/>
        </p:nvSpPr>
        <p:spPr>
          <a:xfrm>
            <a:off x="2209800" y="1143000"/>
            <a:ext cx="4724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400"/>
              <a:buFont typeface="Arial"/>
              <a:buNone/>
            </a:pPr>
            <a:endParaRPr sz="5400" b="1" i="0" u="none" strike="noStrike" cap="none">
              <a:solidFill>
                <a:srgbClr val="FF0000"/>
              </a:solidFill>
              <a:latin typeface="Calibri"/>
              <a:ea typeface="Calibri"/>
              <a:cs typeface="Calibri"/>
              <a:sym typeface="Calibri"/>
            </a:endParaRPr>
          </a:p>
        </p:txBody>
      </p:sp>
      <p:sp>
        <p:nvSpPr>
          <p:cNvPr id="852" name="Google Shape;852;p48"/>
          <p:cNvSpPr txBox="1"/>
          <p:nvPr/>
        </p:nvSpPr>
        <p:spPr>
          <a:xfrm>
            <a:off x="38100" y="325960"/>
            <a:ext cx="91440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THANK YOU!</a:t>
            </a:r>
            <a:endParaRPr sz="3200" b="0" i="0" u="none" strike="noStrike" cap="none">
              <a:solidFill>
                <a:schemeClr val="lt1"/>
              </a:solidFill>
              <a:latin typeface="Arial"/>
              <a:ea typeface="Arial"/>
              <a:cs typeface="Arial"/>
              <a:sym typeface="Arial"/>
            </a:endParaRPr>
          </a:p>
        </p:txBody>
      </p:sp>
      <p:pic>
        <p:nvPicPr>
          <p:cNvPr id="853" name="Google Shape;853;p48"/>
          <p:cNvPicPr preferRelativeResize="0"/>
          <p:nvPr/>
        </p:nvPicPr>
        <p:blipFill rotWithShape="1">
          <a:blip r:embed="rId3">
            <a:alphaModFix/>
          </a:blip>
          <a:srcRect l="8345" t="28651" r="8035" b="28289"/>
          <a:stretch/>
        </p:blipFill>
        <p:spPr>
          <a:xfrm>
            <a:off x="1259500" y="2518050"/>
            <a:ext cx="6625001" cy="2040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52"/>
                                        </p:tgtEl>
                                        <p:attrNameLst>
                                          <p:attrName>style.visibility</p:attrName>
                                        </p:attrNameLst>
                                      </p:cBhvr>
                                      <p:to>
                                        <p:strVal val="visible"/>
                                      </p:to>
                                    </p:set>
                                    <p:anim calcmode="lin" valueType="num">
                                      <p:cBhvr additive="base">
                                        <p:cTn id="7" dur="1000"/>
                                        <p:tgtEl>
                                          <p:spTgt spid="852"/>
                                        </p:tgtEl>
                                        <p:attrNameLst>
                                          <p:attrName>ppt_w</p:attrName>
                                        </p:attrNameLst>
                                      </p:cBhvr>
                                      <p:tavLst>
                                        <p:tav tm="0">
                                          <p:val>
                                            <p:strVal val="0"/>
                                          </p:val>
                                        </p:tav>
                                        <p:tav tm="100000">
                                          <p:val>
                                            <p:strVal val="#ppt_w"/>
                                          </p:val>
                                        </p:tav>
                                      </p:tavLst>
                                    </p:anim>
                                    <p:anim calcmode="lin" valueType="num">
                                      <p:cBhvr additive="base">
                                        <p:cTn id="8" dur="1000"/>
                                        <p:tgtEl>
                                          <p:spTgt spid="8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5"/>
          <p:cNvGrpSpPr/>
          <p:nvPr/>
        </p:nvGrpSpPr>
        <p:grpSpPr>
          <a:xfrm>
            <a:off x="1389063" y="1543050"/>
            <a:ext cx="6365875" cy="4171950"/>
            <a:chOff x="1389063" y="1543050"/>
            <a:chExt cx="6365875" cy="4171950"/>
          </a:xfrm>
        </p:grpSpPr>
        <p:pic>
          <p:nvPicPr>
            <p:cNvPr id="126" name="Google Shape;126;p5" descr="pinch point"/>
            <p:cNvPicPr preferRelativeResize="0"/>
            <p:nvPr/>
          </p:nvPicPr>
          <p:blipFill rotWithShape="1">
            <a:blip r:embed="rId3">
              <a:alphaModFix/>
            </a:blip>
            <a:srcRect/>
            <a:stretch/>
          </p:blipFill>
          <p:spPr>
            <a:xfrm>
              <a:off x="1389063" y="1543050"/>
              <a:ext cx="6307137" cy="4171950"/>
            </a:xfrm>
            <a:prstGeom prst="rect">
              <a:avLst/>
            </a:prstGeom>
            <a:noFill/>
            <a:ln>
              <a:noFill/>
            </a:ln>
          </p:spPr>
        </p:pic>
        <p:sp>
          <p:nvSpPr>
            <p:cNvPr id="127" name="Google Shape;127;p5"/>
            <p:cNvSpPr txBox="1"/>
            <p:nvPr/>
          </p:nvSpPr>
          <p:spPr>
            <a:xfrm>
              <a:off x="5514975" y="2671762"/>
              <a:ext cx="2239963" cy="7715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DIRECTION OF BELT TRAVEL</a:t>
              </a:r>
              <a:endParaRPr sz="1400" b="0" i="0" u="none" strike="noStrike" cap="none">
                <a:solidFill>
                  <a:srgbClr val="000000"/>
                </a:solidFill>
                <a:latin typeface="Arial"/>
                <a:ea typeface="Arial"/>
                <a:cs typeface="Arial"/>
                <a:sym typeface="Arial"/>
              </a:endParaRPr>
            </a:p>
          </p:txBody>
        </p:sp>
        <p:sp>
          <p:nvSpPr>
            <p:cNvPr id="128" name="Google Shape;128;p5"/>
            <p:cNvSpPr/>
            <p:nvPr/>
          </p:nvSpPr>
          <p:spPr>
            <a:xfrm>
              <a:off x="4514231" y="3451187"/>
              <a:ext cx="503696" cy="522584"/>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Garamond"/>
                <a:ea typeface="Garamond"/>
                <a:cs typeface="Garamond"/>
                <a:sym typeface="Garamond"/>
              </a:endParaRPr>
            </a:p>
          </p:txBody>
        </p:sp>
        <p:sp>
          <p:nvSpPr>
            <p:cNvPr id="129" name="Google Shape;129;p5"/>
            <p:cNvSpPr txBox="1"/>
            <p:nvPr/>
          </p:nvSpPr>
          <p:spPr>
            <a:xfrm>
              <a:off x="1973264" y="1925638"/>
              <a:ext cx="1947862" cy="4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Pinch Point</a:t>
              </a:r>
              <a:endParaRPr sz="1400" b="0" i="0" u="none" strike="noStrike" cap="none">
                <a:solidFill>
                  <a:srgbClr val="000000"/>
                </a:solidFill>
                <a:latin typeface="Arial"/>
                <a:ea typeface="Arial"/>
                <a:cs typeface="Arial"/>
                <a:sym typeface="Arial"/>
              </a:endParaRPr>
            </a:p>
          </p:txBody>
        </p:sp>
        <p:cxnSp>
          <p:nvCxnSpPr>
            <p:cNvPr id="130" name="Google Shape;130;p5"/>
            <p:cNvCxnSpPr/>
            <p:nvPr/>
          </p:nvCxnSpPr>
          <p:spPr>
            <a:xfrm flipH="1">
              <a:off x="5736488" y="3539508"/>
              <a:ext cx="1805718" cy="2"/>
            </a:xfrm>
            <a:prstGeom prst="straightConnector1">
              <a:avLst/>
            </a:prstGeom>
            <a:noFill/>
            <a:ln w="25400" cap="flat" cmpd="sng">
              <a:solidFill>
                <a:srgbClr val="FF0000"/>
              </a:solidFill>
              <a:prstDash val="solid"/>
              <a:round/>
              <a:headEnd type="none" w="sm" len="sm"/>
              <a:tailEnd type="triangle" w="med" len="med"/>
            </a:ln>
          </p:spPr>
        </p:cxnSp>
        <p:cxnSp>
          <p:nvCxnSpPr>
            <p:cNvPr id="131" name="Google Shape;131;p5"/>
            <p:cNvCxnSpPr/>
            <p:nvPr/>
          </p:nvCxnSpPr>
          <p:spPr>
            <a:xfrm>
              <a:off x="2946399" y="2330450"/>
              <a:ext cx="1625599" cy="1120775"/>
            </a:xfrm>
            <a:prstGeom prst="straightConnector1">
              <a:avLst/>
            </a:prstGeom>
            <a:noFill/>
            <a:ln w="25400" cap="flat" cmpd="sng">
              <a:solidFill>
                <a:srgbClr val="FF0000"/>
              </a:solidFill>
              <a:prstDash val="solid"/>
              <a:round/>
              <a:headEnd type="none" w="sm" len="sm"/>
              <a:tailEnd type="triangle" w="med" len="med"/>
            </a:ln>
          </p:spPr>
        </p:cxnSp>
      </p:grpSp>
      <p:pic>
        <p:nvPicPr>
          <p:cNvPr id="132" name="Google Shape;132;p5"/>
          <p:cNvPicPr preferRelativeResize="0"/>
          <p:nvPr/>
        </p:nvPicPr>
        <p:blipFill rotWithShape="1">
          <a:blip r:embed="rId4">
            <a:alphaModFix/>
          </a:blip>
          <a:srcRect/>
          <a:stretch/>
        </p:blipFill>
        <p:spPr>
          <a:xfrm rot="565457">
            <a:off x="5108816" y="3869378"/>
            <a:ext cx="3990967" cy="1077293"/>
          </a:xfrm>
          <a:prstGeom prst="rect">
            <a:avLst/>
          </a:prstGeom>
          <a:noFill/>
          <a:ln>
            <a:noFill/>
          </a:ln>
        </p:spPr>
      </p:pic>
      <p:sp>
        <p:nvSpPr>
          <p:cNvPr id="133" name="Google Shape;133;p5"/>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BELT CONVEYOR IN-RUNNING PINCH POINT</a:t>
            </a:r>
            <a:endParaRPr sz="2400" b="0" i="0" u="none" strike="noStrike" cap="none">
              <a:solidFill>
                <a:srgbClr val="FF9333"/>
              </a:solidFill>
              <a:latin typeface="Arial"/>
              <a:ea typeface="Arial"/>
              <a:cs typeface="Arial"/>
              <a:sym typeface="Arial"/>
            </a:endParaRPr>
          </a:p>
        </p:txBody>
      </p:sp>
      <p:sp>
        <p:nvSpPr>
          <p:cNvPr id="134" name="Google Shape;134;p5"/>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35" name="Google Shape;135;p5"/>
          <p:cNvSpPr/>
          <p:nvPr/>
        </p:nvSpPr>
        <p:spPr>
          <a:xfrm>
            <a:off x="123031" y="5391834"/>
            <a:ext cx="8839200"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On Belt Conveyors the in-running pinch point is the area where the belt and roller make contact on the in-feed side. </a:t>
            </a:r>
            <a:endParaRPr sz="1400" b="0" i="0" u="none" strike="noStrike" cap="none">
              <a:solidFill>
                <a:srgbClr val="000000"/>
              </a:solidFill>
              <a:latin typeface="Arial"/>
              <a:ea typeface="Arial"/>
              <a:cs typeface="Arial"/>
              <a:sym typeface="Arial"/>
            </a:endParaRPr>
          </a:p>
        </p:txBody>
      </p:sp>
      <p:pic>
        <p:nvPicPr>
          <p:cNvPr id="136" name="Google Shape;136;p5"/>
          <p:cNvPicPr preferRelativeResize="0"/>
          <p:nvPr/>
        </p:nvPicPr>
        <p:blipFill rotWithShape="1">
          <a:blip r:embed="rId5">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1000"/>
                                        <p:tgtEl>
                                          <p:spTgt spid="133"/>
                                        </p:tgtEl>
                                        <p:attrNameLst>
                                          <p:attrName>ppt_w</p:attrName>
                                        </p:attrNameLst>
                                      </p:cBhvr>
                                      <p:tavLst>
                                        <p:tav tm="0">
                                          <p:val>
                                            <p:strVal val="0"/>
                                          </p:val>
                                        </p:tav>
                                        <p:tav tm="100000">
                                          <p:val>
                                            <p:strVal val="#ppt_w"/>
                                          </p:val>
                                        </p:tav>
                                      </p:tavLst>
                                    </p:anim>
                                    <p:anim calcmode="lin" valueType="num">
                                      <p:cBhvr additive="base">
                                        <p:cTn id="8" dur="1000"/>
                                        <p:tgtEl>
                                          <p:spTgt spid="133"/>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fade">
                                      <p:cBhvr>
                                        <p:cTn id="12" dur="2000"/>
                                        <p:tgtEl>
                                          <p:spTgt spid="125"/>
                                        </p:tgtEl>
                                      </p:cBhvr>
                                    </p:animEffect>
                                  </p:childTnLst>
                                </p:cTn>
                              </p:par>
                            </p:childTnLst>
                          </p:cTn>
                        </p:par>
                        <p:par>
                          <p:cTn id="13" fill="hold">
                            <p:stCondLst>
                              <p:cond delay="3000"/>
                            </p:stCondLst>
                            <p:childTnLst>
                              <p:par>
                                <p:cTn id="14" presetID="2" presetClass="entr" presetSubtype="2" fill="hold" nodeType="afterEffect">
                                  <p:stCondLst>
                                    <p:cond delay="1500"/>
                                  </p:stCondLst>
                                  <p:childTnLst>
                                    <p:set>
                                      <p:cBhvr>
                                        <p:cTn id="15" dur="1" fill="hold">
                                          <p:stCondLst>
                                            <p:cond delay="0"/>
                                          </p:stCondLst>
                                        </p:cTn>
                                        <p:tgtEl>
                                          <p:spTgt spid="132"/>
                                        </p:tgtEl>
                                        <p:attrNameLst>
                                          <p:attrName>style.visibility</p:attrName>
                                        </p:attrNameLst>
                                      </p:cBhvr>
                                      <p:to>
                                        <p:strVal val="visible"/>
                                      </p:to>
                                    </p:set>
                                    <p:anim calcmode="lin" valueType="num">
                                      <p:cBhvr additive="base">
                                        <p:cTn id="16" dur="2000"/>
                                        <p:tgtEl>
                                          <p:spTgt spid="13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pSp>
        <p:nvGrpSpPr>
          <p:cNvPr id="142" name="Google Shape;142;p6"/>
          <p:cNvGrpSpPr/>
          <p:nvPr/>
        </p:nvGrpSpPr>
        <p:grpSpPr>
          <a:xfrm>
            <a:off x="836613" y="1600200"/>
            <a:ext cx="7699375" cy="4278313"/>
            <a:chOff x="836613" y="1600200"/>
            <a:chExt cx="7699375" cy="4278313"/>
          </a:xfrm>
        </p:grpSpPr>
        <p:pic>
          <p:nvPicPr>
            <p:cNvPr id="143" name="Google Shape;143;p6" descr="pinch point"/>
            <p:cNvPicPr preferRelativeResize="0"/>
            <p:nvPr/>
          </p:nvPicPr>
          <p:blipFill rotWithShape="1">
            <a:blip r:embed="rId3">
              <a:alphaModFix/>
            </a:blip>
            <a:srcRect/>
            <a:stretch/>
          </p:blipFill>
          <p:spPr>
            <a:xfrm>
              <a:off x="1711100" y="1600200"/>
              <a:ext cx="5604100" cy="3810000"/>
            </a:xfrm>
            <a:prstGeom prst="rect">
              <a:avLst/>
            </a:prstGeom>
            <a:noFill/>
            <a:ln>
              <a:noFill/>
            </a:ln>
          </p:spPr>
        </p:pic>
        <p:sp>
          <p:nvSpPr>
            <p:cNvPr id="144" name="Google Shape;144;p6"/>
            <p:cNvSpPr txBox="1"/>
            <p:nvPr/>
          </p:nvSpPr>
          <p:spPr>
            <a:xfrm>
              <a:off x="2777898" y="1676400"/>
              <a:ext cx="3927702"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2400"/>
                <a:buFont typeface="Arial"/>
                <a:buNone/>
              </a:pPr>
              <a:r>
                <a:rPr lang="en-US" sz="2400" b="1" i="0" u="none" strike="noStrike" cap="none">
                  <a:solidFill>
                    <a:srgbClr val="FF0000"/>
                  </a:solidFill>
                  <a:latin typeface="Arimo"/>
                  <a:ea typeface="Arimo"/>
                  <a:cs typeface="Arimo"/>
                  <a:sym typeface="Arimo"/>
                </a:rPr>
                <a:t>DANGER ZONE</a:t>
              </a:r>
              <a:br>
                <a:rPr lang="en-US" sz="2400" b="1" i="0" u="none" strike="noStrike" cap="none">
                  <a:solidFill>
                    <a:srgbClr val="FF0000"/>
                  </a:solidFill>
                  <a:latin typeface="Arimo"/>
                  <a:ea typeface="Arimo"/>
                  <a:cs typeface="Arimo"/>
                  <a:sym typeface="Arimo"/>
                </a:rPr>
              </a:br>
              <a:r>
                <a:rPr lang="en-US" sz="2400" b="1" i="0" u="none" strike="noStrike" cap="none">
                  <a:solidFill>
                    <a:schemeClr val="dk1"/>
                  </a:solidFill>
                  <a:latin typeface="Calibri"/>
                  <a:ea typeface="Calibri"/>
                  <a:cs typeface="Calibri"/>
                  <a:sym typeface="Calibri"/>
                </a:rPr>
                <a:t>KEEP 36” AWAY</a:t>
              </a: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dk1"/>
                </a:buClr>
                <a:buSzPts val="2400"/>
                <a:buFont typeface="Arial"/>
                <a:buNone/>
              </a:pPr>
              <a:endParaRPr sz="2400" b="1" i="0" u="none" strike="noStrike" cap="none">
                <a:solidFill>
                  <a:srgbClr val="FF0000"/>
                </a:solidFill>
                <a:latin typeface="Arimo"/>
                <a:ea typeface="Arimo"/>
                <a:cs typeface="Arimo"/>
                <a:sym typeface="Arimo"/>
              </a:endParaRPr>
            </a:p>
          </p:txBody>
        </p:sp>
        <p:sp>
          <p:nvSpPr>
            <p:cNvPr id="145" name="Google Shape;145;p6"/>
            <p:cNvSpPr txBox="1"/>
            <p:nvPr/>
          </p:nvSpPr>
          <p:spPr>
            <a:xfrm>
              <a:off x="836613" y="3875088"/>
              <a:ext cx="1144587" cy="392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36 Inches</a:t>
              </a:r>
              <a:endParaRPr sz="1400" b="0" i="0" u="none" strike="noStrike" cap="none">
                <a:solidFill>
                  <a:srgbClr val="000000"/>
                </a:solidFill>
                <a:latin typeface="Arial"/>
                <a:ea typeface="Arial"/>
                <a:cs typeface="Arial"/>
                <a:sym typeface="Arial"/>
              </a:endParaRPr>
            </a:p>
          </p:txBody>
        </p:sp>
        <p:sp>
          <p:nvSpPr>
            <p:cNvPr id="146" name="Google Shape;146;p6"/>
            <p:cNvSpPr txBox="1"/>
            <p:nvPr/>
          </p:nvSpPr>
          <p:spPr>
            <a:xfrm>
              <a:off x="7391400" y="3876675"/>
              <a:ext cx="1144588" cy="3905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36 Inches</a:t>
              </a:r>
              <a:endParaRPr sz="1400" b="0" i="0" u="none" strike="noStrike" cap="none">
                <a:solidFill>
                  <a:srgbClr val="000000"/>
                </a:solidFill>
                <a:latin typeface="Arial"/>
                <a:ea typeface="Arial"/>
                <a:cs typeface="Arial"/>
                <a:sym typeface="Arial"/>
              </a:endParaRPr>
            </a:p>
          </p:txBody>
        </p:sp>
        <p:sp>
          <p:nvSpPr>
            <p:cNvPr id="147" name="Google Shape;147;p6"/>
            <p:cNvSpPr txBox="1"/>
            <p:nvPr/>
          </p:nvSpPr>
          <p:spPr>
            <a:xfrm>
              <a:off x="4114800" y="5486400"/>
              <a:ext cx="1144587" cy="392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Noto Sans Symbols"/>
                <a:buNone/>
              </a:pPr>
              <a:r>
                <a:rPr lang="en-US" sz="1600" b="1" i="0" u="none" strike="noStrike" cap="none">
                  <a:solidFill>
                    <a:schemeClr val="dk1"/>
                  </a:solidFill>
                  <a:latin typeface="Calibri"/>
                  <a:ea typeface="Calibri"/>
                  <a:cs typeface="Calibri"/>
                  <a:sym typeface="Calibri"/>
                </a:rPr>
                <a:t>36 Inches</a:t>
              </a:r>
              <a:endParaRPr sz="1400" b="0" i="0" u="none" strike="noStrike" cap="none">
                <a:solidFill>
                  <a:srgbClr val="000000"/>
                </a:solidFill>
                <a:latin typeface="Arial"/>
                <a:ea typeface="Arial"/>
                <a:cs typeface="Arial"/>
                <a:sym typeface="Arial"/>
              </a:endParaRPr>
            </a:p>
          </p:txBody>
        </p:sp>
        <p:sp>
          <p:nvSpPr>
            <p:cNvPr id="148" name="Google Shape;148;p6"/>
            <p:cNvSpPr/>
            <p:nvPr/>
          </p:nvSpPr>
          <p:spPr>
            <a:xfrm>
              <a:off x="3996048" y="3354530"/>
              <a:ext cx="1370717" cy="1413165"/>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0000"/>
                </a:solidFill>
                <a:latin typeface="Garamond"/>
                <a:ea typeface="Garamond"/>
                <a:cs typeface="Garamond"/>
                <a:sym typeface="Garamond"/>
              </a:endParaRPr>
            </a:p>
          </p:txBody>
        </p:sp>
        <p:cxnSp>
          <p:nvCxnSpPr>
            <p:cNvPr id="149" name="Google Shape;149;p6"/>
            <p:cNvCxnSpPr/>
            <p:nvPr/>
          </p:nvCxnSpPr>
          <p:spPr>
            <a:xfrm>
              <a:off x="5366763" y="4061113"/>
              <a:ext cx="2024637" cy="0"/>
            </a:xfrm>
            <a:prstGeom prst="straightConnector1">
              <a:avLst/>
            </a:prstGeom>
            <a:noFill/>
            <a:ln w="25400" cap="flat" cmpd="sng">
              <a:solidFill>
                <a:schemeClr val="accent1"/>
              </a:solidFill>
              <a:prstDash val="solid"/>
              <a:round/>
              <a:headEnd type="none" w="sm" len="sm"/>
              <a:tailEnd type="triangle" w="med" len="med"/>
            </a:ln>
          </p:spPr>
        </p:cxnSp>
        <p:cxnSp>
          <p:nvCxnSpPr>
            <p:cNvPr id="150" name="Google Shape;150;p6"/>
            <p:cNvCxnSpPr/>
            <p:nvPr/>
          </p:nvCxnSpPr>
          <p:spPr>
            <a:xfrm>
              <a:off x="4662542" y="4767694"/>
              <a:ext cx="0" cy="794905"/>
            </a:xfrm>
            <a:prstGeom prst="straightConnector1">
              <a:avLst/>
            </a:prstGeom>
            <a:noFill/>
            <a:ln w="25400" cap="flat" cmpd="sng">
              <a:solidFill>
                <a:schemeClr val="accent1"/>
              </a:solidFill>
              <a:prstDash val="solid"/>
              <a:round/>
              <a:headEnd type="none" w="sm" len="sm"/>
              <a:tailEnd type="triangle" w="med" len="med"/>
            </a:ln>
          </p:spPr>
        </p:cxnSp>
        <p:cxnSp>
          <p:nvCxnSpPr>
            <p:cNvPr id="151" name="Google Shape;151;p6"/>
            <p:cNvCxnSpPr/>
            <p:nvPr/>
          </p:nvCxnSpPr>
          <p:spPr>
            <a:xfrm rot="10800000">
              <a:off x="4648200" y="2514599"/>
              <a:ext cx="14342" cy="839927"/>
            </a:xfrm>
            <a:prstGeom prst="straightConnector1">
              <a:avLst/>
            </a:prstGeom>
            <a:noFill/>
            <a:ln w="25400" cap="flat" cmpd="sng">
              <a:solidFill>
                <a:schemeClr val="accent1"/>
              </a:solidFill>
              <a:prstDash val="solid"/>
              <a:round/>
              <a:headEnd type="none" w="sm" len="sm"/>
              <a:tailEnd type="triangle" w="med" len="med"/>
            </a:ln>
          </p:spPr>
        </p:cxnSp>
        <p:cxnSp>
          <p:nvCxnSpPr>
            <p:cNvPr id="152" name="Google Shape;152;p6"/>
            <p:cNvCxnSpPr/>
            <p:nvPr/>
          </p:nvCxnSpPr>
          <p:spPr>
            <a:xfrm rot="10800000">
              <a:off x="1795354" y="4061113"/>
              <a:ext cx="2200692" cy="0"/>
            </a:xfrm>
            <a:prstGeom prst="straightConnector1">
              <a:avLst/>
            </a:prstGeom>
            <a:noFill/>
            <a:ln w="25400" cap="flat" cmpd="sng">
              <a:solidFill>
                <a:schemeClr val="accent1"/>
              </a:solidFill>
              <a:prstDash val="solid"/>
              <a:round/>
              <a:headEnd type="none" w="sm" len="sm"/>
              <a:tailEnd type="triangle" w="med" len="med"/>
            </a:ln>
          </p:spPr>
        </p:cxnSp>
      </p:grpSp>
      <p:sp>
        <p:nvSpPr>
          <p:cNvPr id="153" name="Google Shape;153;p6"/>
          <p:cNvSpPr/>
          <p:nvPr/>
        </p:nvSpPr>
        <p:spPr>
          <a:xfrm>
            <a:off x="3949519" y="3278330"/>
            <a:ext cx="1370717" cy="1413165"/>
          </a:xfrm>
          <a:prstGeom prst="ellipse">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FF0000"/>
              </a:solidFill>
              <a:latin typeface="Garamond"/>
              <a:ea typeface="Garamond"/>
              <a:cs typeface="Garamond"/>
              <a:sym typeface="Garamond"/>
            </a:endParaRPr>
          </a:p>
        </p:txBody>
      </p:sp>
      <p:cxnSp>
        <p:nvCxnSpPr>
          <p:cNvPr id="154" name="Google Shape;154;p6"/>
          <p:cNvCxnSpPr/>
          <p:nvPr/>
        </p:nvCxnSpPr>
        <p:spPr>
          <a:xfrm>
            <a:off x="5320237" y="3984913"/>
            <a:ext cx="2024638" cy="0"/>
          </a:xfrm>
          <a:prstGeom prst="straightConnector1">
            <a:avLst/>
          </a:prstGeom>
          <a:noFill/>
          <a:ln>
            <a:noFill/>
          </a:ln>
        </p:spPr>
      </p:cxnSp>
      <p:cxnSp>
        <p:nvCxnSpPr>
          <p:cNvPr id="155" name="Google Shape;155;p6"/>
          <p:cNvCxnSpPr/>
          <p:nvPr/>
        </p:nvCxnSpPr>
        <p:spPr>
          <a:xfrm>
            <a:off x="4616015" y="4691495"/>
            <a:ext cx="0" cy="794904"/>
          </a:xfrm>
          <a:prstGeom prst="straightConnector1">
            <a:avLst/>
          </a:prstGeom>
          <a:noFill/>
          <a:ln>
            <a:noFill/>
          </a:ln>
        </p:spPr>
      </p:cxnSp>
      <p:cxnSp>
        <p:nvCxnSpPr>
          <p:cNvPr id="156" name="Google Shape;156;p6"/>
          <p:cNvCxnSpPr/>
          <p:nvPr/>
        </p:nvCxnSpPr>
        <p:spPr>
          <a:xfrm rot="10800000">
            <a:off x="4616015" y="1688520"/>
            <a:ext cx="0" cy="1589809"/>
          </a:xfrm>
          <a:prstGeom prst="straightConnector1">
            <a:avLst/>
          </a:prstGeom>
          <a:noFill/>
          <a:ln>
            <a:noFill/>
          </a:ln>
        </p:spPr>
      </p:cxnSp>
      <p:cxnSp>
        <p:nvCxnSpPr>
          <p:cNvPr id="157" name="Google Shape;157;p6"/>
          <p:cNvCxnSpPr/>
          <p:nvPr/>
        </p:nvCxnSpPr>
        <p:spPr>
          <a:xfrm rot="10800000">
            <a:off x="1748826" y="3984913"/>
            <a:ext cx="2200693" cy="0"/>
          </a:xfrm>
          <a:prstGeom prst="straightConnector1">
            <a:avLst/>
          </a:prstGeom>
          <a:noFill/>
          <a:ln>
            <a:noFill/>
          </a:ln>
        </p:spPr>
      </p:cxnSp>
      <p:pic>
        <p:nvPicPr>
          <p:cNvPr id="158" name="Google Shape;158;p6"/>
          <p:cNvPicPr preferRelativeResize="0"/>
          <p:nvPr/>
        </p:nvPicPr>
        <p:blipFill rotWithShape="1">
          <a:blip r:embed="rId4">
            <a:alphaModFix/>
          </a:blip>
          <a:srcRect/>
          <a:stretch/>
        </p:blipFill>
        <p:spPr>
          <a:xfrm rot="5400000">
            <a:off x="3138695" y="4293624"/>
            <a:ext cx="1896070" cy="485805"/>
          </a:xfrm>
          <a:prstGeom prst="rect">
            <a:avLst/>
          </a:prstGeom>
          <a:noFill/>
          <a:ln>
            <a:noFill/>
          </a:ln>
        </p:spPr>
      </p:pic>
      <p:pic>
        <p:nvPicPr>
          <p:cNvPr id="159" name="Google Shape;159;p6"/>
          <p:cNvPicPr preferRelativeResize="0"/>
          <p:nvPr/>
        </p:nvPicPr>
        <p:blipFill rotWithShape="1">
          <a:blip r:embed="rId5">
            <a:alphaModFix/>
          </a:blip>
          <a:srcRect/>
          <a:stretch/>
        </p:blipFill>
        <p:spPr>
          <a:xfrm rot="-5400000" flipH="1">
            <a:off x="4289052" y="4287215"/>
            <a:ext cx="1896070" cy="498625"/>
          </a:xfrm>
          <a:prstGeom prst="rect">
            <a:avLst/>
          </a:prstGeom>
          <a:noFill/>
          <a:ln>
            <a:noFill/>
          </a:ln>
        </p:spPr>
      </p:pic>
      <p:sp>
        <p:nvSpPr>
          <p:cNvPr id="160" name="Google Shape;160;p6"/>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DISTANCE FROM DANGER AREA</a:t>
            </a:r>
            <a:endParaRPr sz="2400" b="0" i="0" u="none" strike="noStrike" cap="none">
              <a:solidFill>
                <a:srgbClr val="FF9333"/>
              </a:solidFill>
              <a:latin typeface="Arial"/>
              <a:ea typeface="Arial"/>
              <a:cs typeface="Arial"/>
              <a:sym typeface="Arial"/>
            </a:endParaRPr>
          </a:p>
        </p:txBody>
      </p:sp>
      <p:sp>
        <p:nvSpPr>
          <p:cNvPr id="161" name="Google Shape;161;p6"/>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162" name="Google Shape;162;p6"/>
          <p:cNvPicPr preferRelativeResize="0"/>
          <p:nvPr/>
        </p:nvPicPr>
        <p:blipFill rotWithShape="1">
          <a:blip r:embed="rId6">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2000"/>
                                        <p:tgtEl>
                                          <p:spTgt spid="160"/>
                                        </p:tgtEl>
                                        <p:attrNameLst>
                                          <p:attrName>ppt_w</p:attrName>
                                        </p:attrNameLst>
                                      </p:cBhvr>
                                      <p:tavLst>
                                        <p:tav tm="0">
                                          <p:val>
                                            <p:strVal val="0"/>
                                          </p:val>
                                        </p:tav>
                                        <p:tav tm="100000">
                                          <p:val>
                                            <p:strVal val="#ppt_w"/>
                                          </p:val>
                                        </p:tav>
                                      </p:tavLst>
                                    </p:anim>
                                    <p:anim calcmode="lin" valueType="num">
                                      <p:cBhvr additive="base">
                                        <p:cTn id="8" dur="2000"/>
                                        <p:tgtEl>
                                          <p:spTgt spid="160"/>
                                        </p:tgtEl>
                                        <p:attrNameLst>
                                          <p:attrName>ppt_h</p:attrName>
                                        </p:attrNameLst>
                                      </p:cBhvr>
                                      <p:tavLst>
                                        <p:tav tm="0">
                                          <p:val>
                                            <p:strVal val="0"/>
                                          </p:val>
                                        </p:tav>
                                        <p:tav tm="100000">
                                          <p:val>
                                            <p:strVal val="#ppt_h"/>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2000"/>
                                        <p:tgtEl>
                                          <p:spTgt spid="142"/>
                                        </p:tgtEl>
                                      </p:cBhvr>
                                    </p:animEffect>
                                  </p:childTnLst>
                                </p:cTn>
                              </p:par>
                            </p:childTnLst>
                          </p:cTn>
                        </p:par>
                        <p:par>
                          <p:cTn id="13" fill="hold">
                            <p:stCondLst>
                              <p:cond delay="4000"/>
                            </p:stCondLst>
                            <p:childTnLst>
                              <p:par>
                                <p:cTn id="14" presetID="1" presetClass="entr" presetSubtype="0" fill="hold" nodeType="afterEffect">
                                  <p:stCondLst>
                                    <p:cond delay="0"/>
                                  </p:stCondLst>
                                  <p:childTnLst>
                                    <p:set>
                                      <p:cBhvr>
                                        <p:cTn id="15" dur="1" fill="hold">
                                          <p:stCondLst>
                                            <p:cond delay="0"/>
                                          </p:stCondLst>
                                        </p:cTn>
                                        <p:tgtEl>
                                          <p:spTgt spid="159"/>
                                        </p:tgtEl>
                                        <p:attrNameLst>
                                          <p:attrName>style.visibility</p:attrName>
                                        </p:attrNameLst>
                                      </p:cBhvr>
                                      <p:to>
                                        <p:strVal val="visible"/>
                                      </p:to>
                                    </p:set>
                                  </p:childTnLst>
                                </p:cTn>
                              </p:par>
                            </p:childTnLst>
                          </p:cTn>
                        </p:par>
                        <p:par>
                          <p:cTn id="16" fill="hold">
                            <p:stCondLst>
                              <p:cond delay="4001"/>
                            </p:stCondLst>
                            <p:childTnLst>
                              <p:par>
                                <p:cTn id="17" presetID="1" presetClass="entr" presetSubtype="0" fill="hold" nodeType="after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7"/>
          <p:cNvPicPr preferRelativeResize="0"/>
          <p:nvPr/>
        </p:nvPicPr>
        <p:blipFill rotWithShape="1">
          <a:blip r:embed="rId3">
            <a:alphaModFix/>
          </a:blip>
          <a:srcRect/>
          <a:stretch/>
        </p:blipFill>
        <p:spPr>
          <a:xfrm>
            <a:off x="533400" y="1066800"/>
            <a:ext cx="8086725" cy="4427537"/>
          </a:xfrm>
          <a:prstGeom prst="rect">
            <a:avLst/>
          </a:prstGeom>
          <a:noFill/>
          <a:ln>
            <a:noFill/>
          </a:ln>
        </p:spPr>
      </p:pic>
      <p:sp>
        <p:nvSpPr>
          <p:cNvPr id="169" name="Google Shape;169;p7"/>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CONVEYOR BENDS</a:t>
            </a:r>
            <a:endParaRPr sz="2400" b="0" i="0" u="none" strike="noStrike" cap="none">
              <a:solidFill>
                <a:srgbClr val="FF9333"/>
              </a:solidFill>
              <a:latin typeface="Arial"/>
              <a:ea typeface="Arial"/>
              <a:cs typeface="Arial"/>
              <a:sym typeface="Arial"/>
            </a:endParaRPr>
          </a:p>
        </p:txBody>
      </p:sp>
      <p:sp>
        <p:nvSpPr>
          <p:cNvPr id="170" name="Google Shape;170;p7"/>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71" name="Google Shape;171;p7"/>
          <p:cNvSpPr/>
          <p:nvPr/>
        </p:nvSpPr>
        <p:spPr>
          <a:xfrm>
            <a:off x="152400" y="5282650"/>
            <a:ext cx="8991600" cy="78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conveyor bend causes pinch points at the return rollers.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guard is required to be at 36” in all directions from the pinch point and these return rollers are close together,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therefore in this example the guarding is required along the complete conveyor</a:t>
            </a:r>
            <a:endParaRPr sz="1400" b="0" i="0" u="none" strike="noStrike" cap="none">
              <a:solidFill>
                <a:srgbClr val="000000"/>
              </a:solidFill>
              <a:latin typeface="Arial"/>
              <a:ea typeface="Arial"/>
              <a:cs typeface="Arial"/>
              <a:sym typeface="Arial"/>
            </a:endParaRPr>
          </a:p>
        </p:txBody>
      </p:sp>
      <p:pic>
        <p:nvPicPr>
          <p:cNvPr id="172" name="Google Shape;172;p7"/>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additive="base">
                                        <p:cTn id="7" dur="1000"/>
                                        <p:tgtEl>
                                          <p:spTgt spid="169"/>
                                        </p:tgtEl>
                                        <p:attrNameLst>
                                          <p:attrName>ppt_w</p:attrName>
                                        </p:attrNameLst>
                                      </p:cBhvr>
                                      <p:tavLst>
                                        <p:tav tm="0">
                                          <p:val>
                                            <p:strVal val="0"/>
                                          </p:val>
                                        </p:tav>
                                        <p:tav tm="100000">
                                          <p:val>
                                            <p:strVal val="#ppt_w"/>
                                          </p:val>
                                        </p:tav>
                                      </p:tavLst>
                                    </p:anim>
                                    <p:anim calcmode="lin" valueType="num">
                                      <p:cBhvr additive="base">
                                        <p:cTn id="8" dur="1000"/>
                                        <p:tgtEl>
                                          <p:spTgt spid="169"/>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2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p:nvPr/>
        </p:nvSpPr>
        <p:spPr>
          <a:xfrm>
            <a:off x="0" y="3048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FIXED GUARDING</a:t>
            </a:r>
            <a:endParaRPr sz="2400" b="1" i="0" u="none" strike="noStrike" cap="none">
              <a:solidFill>
                <a:srgbClr val="FF9333"/>
              </a:solidFill>
              <a:latin typeface="Arial"/>
              <a:ea typeface="Arial"/>
              <a:cs typeface="Arial"/>
              <a:sym typeface="Arial"/>
            </a:endParaRPr>
          </a:p>
        </p:txBody>
      </p:sp>
      <p:sp>
        <p:nvSpPr>
          <p:cNvPr id="179" name="Google Shape;179;p8"/>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pic>
        <p:nvPicPr>
          <p:cNvPr id="180" name="Google Shape;180;p8"/>
          <p:cNvPicPr preferRelativeResize="0"/>
          <p:nvPr/>
        </p:nvPicPr>
        <p:blipFill rotWithShape="1">
          <a:blip r:embed="rId3">
            <a:alphaModFix/>
          </a:blip>
          <a:srcRect/>
          <a:stretch/>
        </p:blipFill>
        <p:spPr>
          <a:xfrm>
            <a:off x="1472321" y="1743075"/>
            <a:ext cx="6466058" cy="395495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1960"/>
              </a:srgbClr>
            </a:outerShdw>
          </a:effectLst>
        </p:spPr>
      </p:pic>
      <p:sp>
        <p:nvSpPr>
          <p:cNvPr id="181" name="Google Shape;181;p8"/>
          <p:cNvSpPr/>
          <p:nvPr/>
        </p:nvSpPr>
        <p:spPr>
          <a:xfrm>
            <a:off x="0" y="1143000"/>
            <a:ext cx="91440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Fixed Guarding refers to a guard that is a physical barrier between a worker and a danger zone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and it requires a “tool to remove.”</a:t>
            </a:r>
            <a:endParaRPr sz="1400" b="0" i="0" u="none" strike="noStrike" cap="none">
              <a:solidFill>
                <a:schemeClr val="dk1"/>
              </a:solidFill>
              <a:latin typeface="Calibri"/>
              <a:ea typeface="Calibri"/>
              <a:cs typeface="Calibri"/>
              <a:sym typeface="Calibri"/>
            </a:endParaRPr>
          </a:p>
        </p:txBody>
      </p:sp>
      <p:pic>
        <p:nvPicPr>
          <p:cNvPr id="182" name="Google Shape;182;p8"/>
          <p:cNvPicPr preferRelativeResize="0"/>
          <p:nvPr/>
        </p:nvPicPr>
        <p:blipFill rotWithShape="1">
          <a:blip r:embed="rId4">
            <a:alphaModFix/>
          </a:blip>
          <a:srcRect t="670" b="661"/>
          <a:stretch/>
        </p:blipFill>
        <p:spPr>
          <a:xfrm>
            <a:off x="7667350" y="5804850"/>
            <a:ext cx="1113702" cy="10988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1000"/>
                                        <p:tgtEl>
                                          <p:spTgt spid="178"/>
                                        </p:tgtEl>
                                        <p:attrNameLst>
                                          <p:attrName>ppt_w</p:attrName>
                                        </p:attrNameLst>
                                      </p:cBhvr>
                                      <p:tavLst>
                                        <p:tav tm="0">
                                          <p:val>
                                            <p:strVal val="0"/>
                                          </p:val>
                                        </p:tav>
                                        <p:tav tm="100000">
                                          <p:val>
                                            <p:strVal val="#ppt_w"/>
                                          </p:val>
                                        </p:tav>
                                      </p:tavLst>
                                    </p:anim>
                                    <p:anim calcmode="lin" valueType="num">
                                      <p:cBhvr additive="base">
                                        <p:cTn id="8" dur="1000"/>
                                        <p:tgtEl>
                                          <p:spTgt spid="1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9"/>
          <p:cNvSpPr txBox="1"/>
          <p:nvPr/>
        </p:nvSpPr>
        <p:spPr>
          <a:xfrm>
            <a:off x="1714500" y="6324600"/>
            <a:ext cx="5676900" cy="381000"/>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F7E440"/>
                </a:solidFill>
                <a:latin typeface="Calibri"/>
                <a:ea typeface="Calibri"/>
                <a:cs typeface="Calibri"/>
                <a:sym typeface="Calibri"/>
              </a:rPr>
              <a:t>STAY AWAY – STAY SAFE</a:t>
            </a:r>
            <a:endParaRPr sz="1800" b="0" i="0" u="none" strike="noStrike" cap="none">
              <a:solidFill>
                <a:srgbClr val="F7E440"/>
              </a:solidFill>
              <a:latin typeface="Calibri"/>
              <a:ea typeface="Calibri"/>
              <a:cs typeface="Calibri"/>
              <a:sym typeface="Calibri"/>
            </a:endParaRPr>
          </a:p>
        </p:txBody>
      </p:sp>
      <p:sp>
        <p:nvSpPr>
          <p:cNvPr id="189" name="Google Shape;189;p9"/>
          <p:cNvSpPr/>
          <p:nvPr/>
        </p:nvSpPr>
        <p:spPr>
          <a:xfrm>
            <a:off x="914400" y="1371600"/>
            <a:ext cx="7543800" cy="44739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There several key points that should always be considered when designing and fitting guards:</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60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should be considered a permanent part of the machine</a:t>
            </a:r>
            <a:endParaRPr sz="1800" b="0" i="0" u="none" strike="noStrike" cap="none">
              <a:solidFill>
                <a:schemeClr val="dk1"/>
              </a:solidFill>
              <a:latin typeface="Calibri"/>
              <a:ea typeface="Calibri"/>
              <a:cs typeface="Calibri"/>
              <a:sym typeface="Calibri"/>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must make access to all moving parts and nip points physically impossible</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should be installed as close to the machine part as possible while still being compliant, be secure, tamper-resistant and durable</a:t>
            </a:r>
            <a:endParaRPr sz="1800" b="0" i="0" u="none" strike="noStrike" cap="none">
              <a:solidFill>
                <a:schemeClr val="dk1"/>
              </a:solidFill>
              <a:latin typeface="Calibri"/>
              <a:ea typeface="Calibri"/>
              <a:cs typeface="Calibri"/>
              <a:sym typeface="Calibri"/>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must not impede the operation of the plant, and should be designed for the specific job and equipment</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itself must not create a new hazard or manual handling risk</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must ensure that no object will fall into the moving parts</a:t>
            </a:r>
            <a:endParaRPr sz="1800" b="0" i="0" u="none" strike="noStrike" cap="none">
              <a:solidFill>
                <a:schemeClr val="dk1"/>
              </a:solidFill>
              <a:latin typeface="Calibri"/>
              <a:ea typeface="Calibri"/>
              <a:cs typeface="Calibri"/>
              <a:sym typeface="Calibri"/>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can only be removed with a tool   </a:t>
            </a:r>
            <a:endParaRPr sz="1400" b="0" i="0" u="none" strike="noStrike" cap="none">
              <a:solidFill>
                <a:srgbClr val="000000"/>
              </a:solidFill>
              <a:latin typeface="Arial"/>
              <a:ea typeface="Arial"/>
              <a:cs typeface="Arial"/>
              <a:sym typeface="Arial"/>
            </a:endParaRPr>
          </a:p>
          <a:p>
            <a:pPr marL="285750" marR="0" lvl="0" indent="-285750" algn="l" rtl="0">
              <a:lnSpc>
                <a:spcPct val="114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The guard must allow for safe lubrication and maintenance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0" name="Google Shape;190;p9"/>
          <p:cNvSpPr txBox="1"/>
          <p:nvPr/>
        </p:nvSpPr>
        <p:spPr>
          <a:xfrm>
            <a:off x="1066800" y="228600"/>
            <a:ext cx="7239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Principles of  Fixed Guarding</a:t>
            </a:r>
            <a:endParaRPr sz="2400" b="1" i="0" u="none" strike="noStrike" cap="none">
              <a:solidFill>
                <a:schemeClr val="lt1"/>
              </a:solidFill>
              <a:latin typeface="Arial"/>
              <a:ea typeface="Arial"/>
              <a:cs typeface="Arial"/>
              <a:sym typeface="Arial"/>
            </a:endParaRPr>
          </a:p>
        </p:txBody>
      </p:sp>
      <p:pic>
        <p:nvPicPr>
          <p:cNvPr id="191" name="Google Shape;191;p9"/>
          <p:cNvPicPr preferRelativeResize="0"/>
          <p:nvPr/>
        </p:nvPicPr>
        <p:blipFill rotWithShape="1">
          <a:blip r:embed="rId3">
            <a:alphaModFix/>
          </a:blip>
          <a:srcRect t="670" b="661"/>
          <a:stretch/>
        </p:blipFill>
        <p:spPr>
          <a:xfrm>
            <a:off x="7667350" y="5804850"/>
            <a:ext cx="1113702" cy="109884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2420</Words>
  <Application>Microsoft Office PowerPoint</Application>
  <PresentationFormat>On-screen Show (4:3)</PresentationFormat>
  <Paragraphs>409</Paragraphs>
  <Slides>48</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Arimo</vt:lpstr>
      <vt:lpstr>Noto Sans Symbols</vt:lpstr>
      <vt:lpstr>Garamond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YOUR WORKERS KNOW?</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dc:creator>
  <cp:lastModifiedBy>Chris Allen</cp:lastModifiedBy>
  <cp:revision>2</cp:revision>
  <dcterms:modified xsi:type="dcterms:W3CDTF">2025-03-21T16:51:59Z</dcterms:modified>
</cp:coreProperties>
</file>