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3"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mH4Kj2AgBdBAYCcdMDZvAY00JN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1" name="Google Shape;181;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0" name="Google Shape;19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7" name="Google Shape;197;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6" name="Google Shape;21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8" name="Google Shape;9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0" name="Google Shape;31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1" name="Google Shape;36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3" name="Google Shape;37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https://www.labour.gov.on.ca/english/hs/pubs/ergonomics/is_ergonomics.php</a:t>
            </a:r>
            <a:endParaRPr/>
          </a:p>
        </p:txBody>
      </p:sp>
      <p:sp>
        <p:nvSpPr>
          <p:cNvPr id="171" name="Google Shape;17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8" name="Google Shape;18;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8"/>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4" name="Google Shape;24;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7" name="Google Shape;27;p30" descr="A black and yellow logo&#10;&#10;Description automatically generated"/>
          <p:cNvPicPr preferRelativeResize="0"/>
          <p:nvPr/>
        </p:nvPicPr>
        <p:blipFill rotWithShape="1">
          <a:blip r:embed="rId2">
            <a:alphaModFix/>
          </a:blip>
          <a:srcRect/>
          <a:stretch/>
        </p:blipFill>
        <p:spPr>
          <a:xfrm>
            <a:off x="2095995" y="4943415"/>
            <a:ext cx="5044369" cy="275198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 name="Google Shape;31;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8" name="Google Shape;3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4" name="Google Shape;44;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5" name="Google Shape;45;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6" name="Google Shape;46;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7" name="Google Shape;4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7"/>
          <p:cNvSpPr>
            <a:spLocks noGrp="1"/>
          </p:cNvSpPr>
          <p:nvPr>
            <p:ph type="pic" idx="2"/>
          </p:nvPr>
        </p:nvSpPr>
        <p:spPr>
          <a:xfrm>
            <a:off x="1792288" y="612775"/>
            <a:ext cx="5486400" cy="4114800"/>
          </a:xfrm>
          <a:prstGeom prst="rect">
            <a:avLst/>
          </a:prstGeom>
          <a:noFill/>
          <a:ln>
            <a:noFill/>
          </a:ln>
        </p:spPr>
      </p:sp>
      <p:sp>
        <p:nvSpPr>
          <p:cNvPr id="69" name="Google Shape;69;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0" name="Google Shape;70;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labour.gov.on.ca/english/hs/pubs/ergonomics/is_ergonomics.ph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www.osha.gov/dcsp/smallbusiness/safetypays/estimator.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89" name="Google Shape;89;p1"/>
          <p:cNvGrpSpPr/>
          <p:nvPr/>
        </p:nvGrpSpPr>
        <p:grpSpPr>
          <a:xfrm>
            <a:off x="0" y="0"/>
            <a:ext cx="9144000" cy="6655003"/>
            <a:chOff x="0" y="0"/>
            <a:chExt cx="12192000" cy="6857999"/>
          </a:xfrm>
        </p:grpSpPr>
        <p:pic>
          <p:nvPicPr>
            <p:cNvPr id="90" name="Google Shape;90;p1"/>
            <p:cNvPicPr preferRelativeResize="0"/>
            <p:nvPr/>
          </p:nvPicPr>
          <p:blipFill rotWithShape="1">
            <a:blip r:embed="rId3">
              <a:alphaModFix/>
            </a:blip>
            <a:srcRect t="75348"/>
            <a:stretch/>
          </p:blipFill>
          <p:spPr>
            <a:xfrm>
              <a:off x="0" y="5167425"/>
              <a:ext cx="12192000" cy="1690574"/>
            </a:xfrm>
            <a:prstGeom prst="rect">
              <a:avLst/>
            </a:prstGeom>
            <a:noFill/>
            <a:ln>
              <a:noFill/>
            </a:ln>
          </p:spPr>
        </p:pic>
        <p:sp>
          <p:nvSpPr>
            <p:cNvPr id="91" name="Google Shape;91;p1"/>
            <p:cNvSpPr/>
            <p:nvPr/>
          </p:nvSpPr>
          <p:spPr>
            <a:xfrm>
              <a:off x="0" y="0"/>
              <a:ext cx="12192000" cy="5167200"/>
            </a:xfrm>
            <a:prstGeom prst="rect">
              <a:avLst/>
            </a:prstGeom>
            <a:solidFill>
              <a:srgbClr val="15131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grpSp>
        <p:nvGrpSpPr>
          <p:cNvPr id="92" name="Google Shape;92;p1"/>
          <p:cNvGrpSpPr/>
          <p:nvPr/>
        </p:nvGrpSpPr>
        <p:grpSpPr>
          <a:xfrm>
            <a:off x="949324" y="3193577"/>
            <a:ext cx="7245361" cy="1138201"/>
            <a:chOff x="2442275" y="3246312"/>
            <a:chExt cx="7307474" cy="1181687"/>
          </a:xfrm>
        </p:grpSpPr>
        <p:pic>
          <p:nvPicPr>
            <p:cNvPr id="93" name="Google Shape;93;p1" title="BCG-Logo-Full-Form-Black-Background.png"/>
            <p:cNvPicPr preferRelativeResize="0"/>
            <p:nvPr/>
          </p:nvPicPr>
          <p:blipFill rotWithShape="1">
            <a:blip r:embed="rId4">
              <a:alphaModFix/>
            </a:blip>
            <a:srcRect l="28953" t="40513" r="8417" b="46949"/>
            <a:stretch/>
          </p:blipFill>
          <p:spPr>
            <a:xfrm>
              <a:off x="2442275" y="3246312"/>
              <a:ext cx="7307474" cy="840950"/>
            </a:xfrm>
            <a:prstGeom prst="rect">
              <a:avLst/>
            </a:prstGeom>
            <a:noFill/>
            <a:ln>
              <a:noFill/>
            </a:ln>
          </p:spPr>
        </p:pic>
        <p:pic>
          <p:nvPicPr>
            <p:cNvPr id="94" name="Google Shape;94;p1" title="BCG-Logo-Full-Form-Black-Background.png"/>
            <p:cNvPicPr preferRelativeResize="0"/>
            <p:nvPr/>
          </p:nvPicPr>
          <p:blipFill rotWithShape="1">
            <a:blip r:embed="rId4">
              <a:alphaModFix/>
            </a:blip>
            <a:srcRect l="28955" t="53155" r="36528" b="42521"/>
            <a:stretch/>
          </p:blipFill>
          <p:spPr>
            <a:xfrm>
              <a:off x="4082425" y="4138000"/>
              <a:ext cx="4027150" cy="289999"/>
            </a:xfrm>
            <a:prstGeom prst="rect">
              <a:avLst/>
            </a:prstGeom>
            <a:noFill/>
            <a:ln>
              <a:noFill/>
            </a:ln>
          </p:spPr>
        </p:pic>
      </p:grpSp>
      <p:pic>
        <p:nvPicPr>
          <p:cNvPr id="95" name="Google Shape;95;p1"/>
          <p:cNvPicPr preferRelativeResize="0"/>
          <p:nvPr/>
        </p:nvPicPr>
        <p:blipFill>
          <a:blip r:embed="rId5">
            <a:alphaModFix/>
          </a:blip>
          <a:stretch>
            <a:fillRect/>
          </a:stretch>
        </p:blipFill>
        <p:spPr>
          <a:xfrm>
            <a:off x="3490211" y="852350"/>
            <a:ext cx="2315136" cy="22488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10"/>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p10"/>
          <p:cNvSpPr txBox="1"/>
          <p:nvPr/>
        </p:nvSpPr>
        <p:spPr>
          <a:xfrm>
            <a:off x="76200" y="163324"/>
            <a:ext cx="9144000" cy="4462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300"/>
              <a:buFont typeface="Arial"/>
              <a:buNone/>
            </a:pPr>
            <a:r>
              <a:rPr lang="en-US" sz="2300" b="1" i="0" u="none" strike="noStrike" cap="none">
                <a:solidFill>
                  <a:schemeClr val="lt1"/>
                </a:solidFill>
                <a:latin typeface="Arial"/>
                <a:ea typeface="Arial"/>
                <a:cs typeface="Arial"/>
                <a:sym typeface="Arial"/>
              </a:rPr>
              <a:t>CALCULATE THE COST OF WORKERS’ INJURIES</a:t>
            </a:r>
            <a:endParaRPr sz="2300" b="0" i="0" u="none" strike="noStrike" cap="none">
              <a:solidFill>
                <a:srgbClr val="FF9333"/>
              </a:solidFill>
              <a:latin typeface="Arial"/>
              <a:ea typeface="Arial"/>
              <a:cs typeface="Arial"/>
              <a:sym typeface="Arial"/>
            </a:endParaRPr>
          </a:p>
        </p:txBody>
      </p:sp>
      <p:sp>
        <p:nvSpPr>
          <p:cNvPr id="185" name="Google Shape;185;p10"/>
          <p:cNvSpPr txBox="1"/>
          <p:nvPr/>
        </p:nvSpPr>
        <p:spPr>
          <a:xfrm>
            <a:off x="152400" y="810905"/>
            <a:ext cx="8839200" cy="124649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Even minor injuries like back strains caused by poor ergonomics could cost far more than you may think. We used an OSHA Safety Pays calculator to estimate what would be the cost of one strain occurrence. It appears that organizations need an additional $532,407 in sales to cover the </a:t>
            </a:r>
            <a:r>
              <a:rPr lang="en-US" sz="1500" b="1" i="0" u="none" strike="noStrike" cap="none">
                <a:solidFill>
                  <a:schemeClr val="dk1"/>
                </a:solidFill>
                <a:latin typeface="Calibri"/>
                <a:ea typeface="Calibri"/>
                <a:cs typeface="Calibri"/>
                <a:sym typeface="Calibri"/>
              </a:rPr>
              <a:t>direct</a:t>
            </a:r>
            <a:r>
              <a:rPr lang="en-US" sz="1500" b="0" i="0" u="none" strike="noStrike" cap="none">
                <a:solidFill>
                  <a:schemeClr val="dk1"/>
                </a:solidFill>
                <a:latin typeface="Calibri"/>
                <a:ea typeface="Calibri"/>
                <a:cs typeface="Calibri"/>
                <a:sym typeface="Calibri"/>
              </a:rPr>
              <a:t> (direct penalty from authorities) and </a:t>
            </a:r>
            <a:r>
              <a:rPr lang="en-US" sz="1500" b="1" i="0" u="none" strike="noStrike" cap="none">
                <a:solidFill>
                  <a:schemeClr val="dk1"/>
                </a:solidFill>
                <a:latin typeface="Calibri"/>
                <a:ea typeface="Calibri"/>
                <a:cs typeface="Calibri"/>
                <a:sym typeface="Calibri"/>
              </a:rPr>
              <a:t>indirect costs</a:t>
            </a:r>
            <a:r>
              <a:rPr lang="en-US" sz="1500" b="0" i="0" u="none" strike="noStrike" cap="none">
                <a:solidFill>
                  <a:schemeClr val="dk1"/>
                </a:solidFill>
                <a:latin typeface="Calibri"/>
                <a:ea typeface="Calibri"/>
                <a:cs typeface="Calibri"/>
                <a:sym typeface="Calibri"/>
              </a:rPr>
              <a:t> (overtime, work time lost, administration, lost productivity) of a single strain due to poorly designed guards.  See the next slide for detailed breakdown.</a:t>
            </a:r>
            <a:endParaRPr sz="1400" b="0" i="0" u="none" strike="noStrike" cap="none">
              <a:solidFill>
                <a:srgbClr val="000000"/>
              </a:solidFill>
              <a:latin typeface="Arial"/>
              <a:ea typeface="Arial"/>
              <a:cs typeface="Arial"/>
              <a:sym typeface="Arial"/>
            </a:endParaRPr>
          </a:p>
        </p:txBody>
      </p:sp>
      <p:pic>
        <p:nvPicPr>
          <p:cNvPr id="186" name="Google Shape;186;p10"/>
          <p:cNvPicPr preferRelativeResize="0"/>
          <p:nvPr/>
        </p:nvPicPr>
        <p:blipFill rotWithShape="1">
          <a:blip r:embed="rId3">
            <a:alphaModFix/>
          </a:blip>
          <a:srcRect/>
          <a:stretch/>
        </p:blipFill>
        <p:spPr>
          <a:xfrm>
            <a:off x="284620" y="2247899"/>
            <a:ext cx="4515980" cy="3009901"/>
          </a:xfrm>
          <a:prstGeom prst="rect">
            <a:avLst/>
          </a:prstGeom>
          <a:noFill/>
          <a:ln>
            <a:noFill/>
          </a:ln>
        </p:spPr>
      </p:pic>
      <p:sp>
        <p:nvSpPr>
          <p:cNvPr id="187" name="Google Shape;187;p10"/>
          <p:cNvSpPr txBox="1"/>
          <p:nvPr/>
        </p:nvSpPr>
        <p:spPr>
          <a:xfrm>
            <a:off x="4953000" y="2247899"/>
            <a:ext cx="4038600" cy="332398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The estimate above is based off one injury to one person. The severity compared to many others injuries is minimal and yet the direct and indirect costs are significant. This is one of many reasons why ergonomics should </a:t>
            </a:r>
            <a:r>
              <a:rPr lang="en-US" sz="1500" b="1" i="0" u="sng" strike="noStrike" cap="none">
                <a:solidFill>
                  <a:schemeClr val="dk1"/>
                </a:solidFill>
                <a:latin typeface="Calibri"/>
                <a:ea typeface="Calibri"/>
                <a:cs typeface="Calibri"/>
                <a:sym typeface="Calibri"/>
              </a:rPr>
              <a:t>always</a:t>
            </a:r>
            <a:r>
              <a:rPr lang="en-US" sz="1500" b="0" i="0" u="none" strike="noStrike" cap="none">
                <a:solidFill>
                  <a:schemeClr val="dk1"/>
                </a:solidFill>
                <a:latin typeface="Calibri"/>
                <a:ea typeface="Calibri"/>
                <a:cs typeface="Calibri"/>
                <a:sym typeface="Calibri"/>
              </a:rPr>
              <a:t> be considered when purchasing guards.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200"/>
              <a:buFont typeface="Arial"/>
              <a:buNone/>
            </a:pPr>
            <a:r>
              <a:rPr lang="en-US" sz="1200" b="0" i="1" u="none" strike="noStrike" cap="none">
                <a:solidFill>
                  <a:schemeClr val="dk1"/>
                </a:solidFill>
                <a:latin typeface="Calibri"/>
                <a:ea typeface="Calibri"/>
                <a:cs typeface="Calibri"/>
                <a:sym typeface="Calibri"/>
              </a:rPr>
              <a:t>Please note: there is no CSA tool to calculate direct and indirect costs. This is why we used an OSHA one. Results shown are for demonstration purposes. OSHA is an administration of the United Sates Department of Labour responsible for assuring safe and healthful working conditions.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84"/>
                                        </p:tgtEl>
                                        <p:attrNameLst>
                                          <p:attrName>style.visibility</p:attrName>
                                        </p:attrNameLst>
                                      </p:cBhvr>
                                      <p:to>
                                        <p:strVal val="visible"/>
                                      </p:to>
                                    </p:set>
                                    <p:anim calcmode="lin" valueType="num">
                                      <p:cBhvr additive="base">
                                        <p:cTn id="7" dur="500"/>
                                        <p:tgtEl>
                                          <p:spTgt spid="184"/>
                                        </p:tgtEl>
                                        <p:attrNameLst>
                                          <p:attrName>ppt_w</p:attrName>
                                        </p:attrNameLst>
                                      </p:cBhvr>
                                      <p:tavLst>
                                        <p:tav tm="0">
                                          <p:val>
                                            <p:strVal val="0"/>
                                          </p:val>
                                        </p:tav>
                                        <p:tav tm="100000">
                                          <p:val>
                                            <p:strVal val="#ppt_w"/>
                                          </p:val>
                                        </p:tav>
                                      </p:tavLst>
                                    </p:anim>
                                    <p:anim calcmode="lin" valueType="num">
                                      <p:cBhvr additive="base">
                                        <p:cTn id="8" dur="500"/>
                                        <p:tgtEl>
                                          <p:spTgt spid="18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p11"/>
          <p:cNvSpPr txBox="1"/>
          <p:nvPr/>
        </p:nvSpPr>
        <p:spPr>
          <a:xfrm>
            <a:off x="76200" y="163324"/>
            <a:ext cx="9144000" cy="4462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300"/>
              <a:buFont typeface="Arial"/>
              <a:buNone/>
            </a:pPr>
            <a:r>
              <a:rPr lang="en-US" sz="2300" b="1" i="0" u="none" strike="noStrike" cap="none">
                <a:solidFill>
                  <a:schemeClr val="lt1"/>
                </a:solidFill>
                <a:latin typeface="Arial"/>
                <a:ea typeface="Arial"/>
                <a:cs typeface="Arial"/>
                <a:sym typeface="Arial"/>
              </a:rPr>
              <a:t>WORKER’S BACK STRAIN INJURY OUTCOMES CALCULATED </a:t>
            </a:r>
            <a:endParaRPr sz="2300" b="0" i="0" u="none" strike="noStrike" cap="none">
              <a:solidFill>
                <a:srgbClr val="FF9333"/>
              </a:solidFill>
              <a:latin typeface="Arial"/>
              <a:ea typeface="Arial"/>
              <a:cs typeface="Arial"/>
              <a:sym typeface="Arial"/>
            </a:endParaRPr>
          </a:p>
        </p:txBody>
      </p:sp>
      <p:pic>
        <p:nvPicPr>
          <p:cNvPr id="194" name="Google Shape;194;p11"/>
          <p:cNvPicPr preferRelativeResize="0"/>
          <p:nvPr/>
        </p:nvPicPr>
        <p:blipFill rotWithShape="1">
          <a:blip r:embed="rId3">
            <a:alphaModFix/>
          </a:blip>
          <a:srcRect/>
          <a:stretch/>
        </p:blipFill>
        <p:spPr>
          <a:xfrm>
            <a:off x="1" y="838200"/>
            <a:ext cx="9144000" cy="4648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500"/>
                                        <p:tgtEl>
                                          <p:spTgt spid="193"/>
                                        </p:tgtEl>
                                        <p:attrNameLst>
                                          <p:attrName>ppt_w</p:attrName>
                                        </p:attrNameLst>
                                      </p:cBhvr>
                                      <p:tavLst>
                                        <p:tav tm="0">
                                          <p:val>
                                            <p:strVal val="0"/>
                                          </p:val>
                                        </p:tav>
                                        <p:tav tm="100000">
                                          <p:val>
                                            <p:strVal val="#ppt_w"/>
                                          </p:val>
                                        </p:tav>
                                      </p:tavLst>
                                    </p:anim>
                                    <p:anim calcmode="lin" valueType="num">
                                      <p:cBhvr additive="base">
                                        <p:cTn id="8" dur="500"/>
                                        <p:tgtEl>
                                          <p:spTgt spid="19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2"/>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p12"/>
          <p:cNvSpPr txBox="1"/>
          <p:nvPr/>
        </p:nvSpPr>
        <p:spPr>
          <a:xfrm>
            <a:off x="76200" y="163324"/>
            <a:ext cx="9144000" cy="4462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300"/>
              <a:buFont typeface="Arial"/>
              <a:buNone/>
            </a:pPr>
            <a:r>
              <a:rPr lang="en-US" sz="2300" b="1" i="0" u="none" strike="noStrike" cap="none">
                <a:solidFill>
                  <a:schemeClr val="lt1"/>
                </a:solidFill>
                <a:latin typeface="Arial"/>
                <a:ea typeface="Arial"/>
                <a:cs typeface="Arial"/>
                <a:sym typeface="Arial"/>
              </a:rPr>
              <a:t>ONE-SIZE-FITS-ALL VS CUSTOMIZED SOLUTIONS</a:t>
            </a:r>
            <a:endParaRPr sz="2300" b="0" i="0" u="none" strike="noStrike" cap="none">
              <a:solidFill>
                <a:srgbClr val="FF9333"/>
              </a:solidFill>
              <a:latin typeface="Arial"/>
              <a:ea typeface="Arial"/>
              <a:cs typeface="Arial"/>
              <a:sym typeface="Arial"/>
            </a:endParaRPr>
          </a:p>
        </p:txBody>
      </p:sp>
      <p:sp>
        <p:nvSpPr>
          <p:cNvPr id="201" name="Google Shape;201;p12"/>
          <p:cNvSpPr txBox="1"/>
          <p:nvPr/>
        </p:nvSpPr>
        <p:spPr>
          <a:xfrm>
            <a:off x="152400" y="889337"/>
            <a:ext cx="8839200" cy="10156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There are two general types of guarding for rotating equipment (such as V-Belts, Pumps, Couplings etc.) that is available: custom made and one-size-fits-all solutions. Very often companies prefer the second option because of  its cost as well as availability in stock. However, most of the time it is not the optimal solution. See the comparison of two options on the next slide.</a:t>
            </a:r>
            <a:endParaRPr sz="1400" b="0" i="0" u="none" strike="noStrike" cap="none">
              <a:solidFill>
                <a:srgbClr val="000000"/>
              </a:solidFill>
              <a:latin typeface="Arial"/>
              <a:ea typeface="Arial"/>
              <a:cs typeface="Arial"/>
              <a:sym typeface="Arial"/>
            </a:endParaRPr>
          </a:p>
        </p:txBody>
      </p:sp>
      <p:pic>
        <p:nvPicPr>
          <p:cNvPr id="202" name="Google Shape;202;p12" descr="C:\Users\vhordov\Desktop\004e95fc-fd3c-4bb0-b2b5-78998a97703f.png"/>
          <p:cNvPicPr preferRelativeResize="0"/>
          <p:nvPr/>
        </p:nvPicPr>
        <p:blipFill rotWithShape="1">
          <a:blip r:embed="rId3">
            <a:alphaModFix/>
          </a:blip>
          <a:srcRect/>
          <a:stretch/>
        </p:blipFill>
        <p:spPr>
          <a:xfrm>
            <a:off x="2663855" y="1843120"/>
            <a:ext cx="3816289" cy="2710881"/>
          </a:xfrm>
          <a:prstGeom prst="rect">
            <a:avLst/>
          </a:prstGeom>
          <a:noFill/>
          <a:ln>
            <a:noFill/>
          </a:ln>
        </p:spPr>
      </p:pic>
      <p:sp>
        <p:nvSpPr>
          <p:cNvPr id="203" name="Google Shape;203;p12"/>
          <p:cNvSpPr/>
          <p:nvPr/>
        </p:nvSpPr>
        <p:spPr>
          <a:xfrm>
            <a:off x="533399" y="4702314"/>
            <a:ext cx="8229601"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In summary, the initial upfront cost of customized guarding is higher, however, it will generate a substantial ROI for your organization over time!</a:t>
            </a:r>
            <a:endParaRPr sz="2000" b="0" i="1"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200"/>
                                        </p:tgtEl>
                                        <p:attrNameLst>
                                          <p:attrName>style.visibility</p:attrName>
                                        </p:attrNameLst>
                                      </p:cBhvr>
                                      <p:to>
                                        <p:strVal val="visible"/>
                                      </p:to>
                                    </p:set>
                                    <p:anim calcmode="lin" valueType="num">
                                      <p:cBhvr additive="base">
                                        <p:cTn id="7" dur="500"/>
                                        <p:tgtEl>
                                          <p:spTgt spid="200"/>
                                        </p:tgtEl>
                                        <p:attrNameLst>
                                          <p:attrName>ppt_w</p:attrName>
                                        </p:attrNameLst>
                                      </p:cBhvr>
                                      <p:tavLst>
                                        <p:tav tm="0">
                                          <p:val>
                                            <p:strVal val="0"/>
                                          </p:val>
                                        </p:tav>
                                        <p:tav tm="100000">
                                          <p:val>
                                            <p:strVal val="#ppt_w"/>
                                          </p:val>
                                        </p:tav>
                                      </p:tavLst>
                                    </p:anim>
                                    <p:anim calcmode="lin" valueType="num">
                                      <p:cBhvr additive="base">
                                        <p:cTn id="8" dur="500"/>
                                        <p:tgtEl>
                                          <p:spTgt spid="20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3"/>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p13"/>
          <p:cNvSpPr txBox="1"/>
          <p:nvPr/>
        </p:nvSpPr>
        <p:spPr>
          <a:xfrm>
            <a:off x="76200" y="163324"/>
            <a:ext cx="9144000" cy="4462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300"/>
              <a:buFont typeface="Arial"/>
              <a:buNone/>
            </a:pPr>
            <a:r>
              <a:rPr lang="en-US" sz="2300" b="1" i="0" u="none" strike="noStrike" cap="none">
                <a:solidFill>
                  <a:schemeClr val="lt1"/>
                </a:solidFill>
                <a:latin typeface="Arial"/>
                <a:ea typeface="Arial"/>
                <a:cs typeface="Arial"/>
                <a:sym typeface="Arial"/>
              </a:rPr>
              <a:t>ONE SIZE FITS ALL VS CUSTOMIZED SOLUTIONS</a:t>
            </a:r>
            <a:endParaRPr sz="2300" b="0" i="0" u="none" strike="noStrike" cap="none">
              <a:solidFill>
                <a:srgbClr val="FF9333"/>
              </a:solidFill>
              <a:latin typeface="Arial"/>
              <a:ea typeface="Arial"/>
              <a:cs typeface="Arial"/>
              <a:sym typeface="Arial"/>
            </a:endParaRPr>
          </a:p>
        </p:txBody>
      </p:sp>
      <p:sp>
        <p:nvSpPr>
          <p:cNvPr id="210" name="Google Shape;210;p13"/>
          <p:cNvSpPr txBox="1"/>
          <p:nvPr/>
        </p:nvSpPr>
        <p:spPr>
          <a:xfrm>
            <a:off x="5486400" y="1524000"/>
            <a:ext cx="22860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36C09"/>
                </a:solidFill>
                <a:latin typeface="Calibri"/>
                <a:ea typeface="Calibri"/>
                <a:cs typeface="Calibri"/>
                <a:sym typeface="Calibri"/>
              </a:rPr>
              <a:t>Custom Made Guards</a:t>
            </a:r>
            <a:endParaRPr sz="1800" b="1" i="0" u="none" strike="noStrike" cap="none">
              <a:solidFill>
                <a:srgbClr val="E36C09"/>
              </a:solidFill>
              <a:latin typeface="Calibri"/>
              <a:ea typeface="Calibri"/>
              <a:cs typeface="Calibri"/>
              <a:sym typeface="Calibri"/>
            </a:endParaRPr>
          </a:p>
        </p:txBody>
      </p:sp>
      <p:sp>
        <p:nvSpPr>
          <p:cNvPr id="211" name="Google Shape;211;p13"/>
          <p:cNvSpPr txBox="1"/>
          <p:nvPr/>
        </p:nvSpPr>
        <p:spPr>
          <a:xfrm>
            <a:off x="990600" y="1524000"/>
            <a:ext cx="28194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E36C09"/>
                </a:solidFill>
                <a:latin typeface="Calibri"/>
                <a:ea typeface="Calibri"/>
                <a:cs typeface="Calibri"/>
                <a:sym typeface="Calibri"/>
              </a:rPr>
              <a:t>One-Size-Fits-All Solution</a:t>
            </a:r>
            <a:endParaRPr sz="1800" b="1" i="0" u="none" strike="noStrike" cap="none">
              <a:solidFill>
                <a:srgbClr val="E36C09"/>
              </a:solidFill>
              <a:latin typeface="Calibri"/>
              <a:ea typeface="Calibri"/>
              <a:cs typeface="Calibri"/>
              <a:sym typeface="Calibri"/>
            </a:endParaRPr>
          </a:p>
        </p:txBody>
      </p:sp>
      <p:sp>
        <p:nvSpPr>
          <p:cNvPr id="212" name="Google Shape;212;p13"/>
          <p:cNvSpPr txBox="1"/>
          <p:nvPr/>
        </p:nvSpPr>
        <p:spPr>
          <a:xfrm>
            <a:off x="4724400" y="1859369"/>
            <a:ext cx="4343400" cy="3323987"/>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B050"/>
              </a:buClr>
              <a:buSzPts val="1400"/>
              <a:buFont typeface="Noto Sans Symbols"/>
              <a:buChar char="✔"/>
            </a:pPr>
            <a:r>
              <a:rPr lang="en-US" sz="1400" b="0" i="0" u="none" strike="noStrike" cap="none">
                <a:solidFill>
                  <a:schemeClr val="dk1"/>
                </a:solidFill>
                <a:latin typeface="Calibri"/>
                <a:ea typeface="Calibri"/>
                <a:cs typeface="Calibri"/>
                <a:sym typeface="Calibri"/>
              </a:rPr>
              <a:t>Guards are custom designed for each application</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00B050"/>
              </a:buClr>
              <a:buSzPts val="1400"/>
              <a:buFont typeface="Noto Sans Symbols"/>
              <a:buChar char="✔"/>
            </a:pPr>
            <a:r>
              <a:rPr lang="en-US" sz="1400" b="0" i="0" u="none" strike="noStrike" cap="none">
                <a:solidFill>
                  <a:schemeClr val="dk1"/>
                </a:solidFill>
                <a:latin typeface="Calibri"/>
                <a:ea typeface="Calibri"/>
                <a:cs typeface="Calibri"/>
                <a:sym typeface="Calibri"/>
              </a:rPr>
              <a:t>Guards designed to fit around obstructions</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00B050"/>
              </a:buClr>
              <a:buSzPts val="1400"/>
              <a:buFont typeface="Noto Sans Symbols"/>
              <a:buChar char="✔"/>
            </a:pPr>
            <a:r>
              <a:rPr lang="en-US" sz="1400" b="0" i="0" u="none" strike="noStrike" cap="none">
                <a:solidFill>
                  <a:schemeClr val="dk1"/>
                </a:solidFill>
                <a:latin typeface="Calibri"/>
                <a:ea typeface="Calibri"/>
                <a:cs typeface="Calibri"/>
                <a:sym typeface="Calibri"/>
              </a:rPr>
              <a:t>Good visibility through the guard due to expanded metal and color (black mesh)</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00B050"/>
              </a:buClr>
              <a:buSzPts val="1400"/>
              <a:buFont typeface="Noto Sans Symbols"/>
              <a:buChar char="✔"/>
            </a:pPr>
            <a:r>
              <a:rPr lang="en-US" sz="1400" b="0" i="0" u="none" strike="noStrike" cap="none">
                <a:solidFill>
                  <a:schemeClr val="dk1"/>
                </a:solidFill>
                <a:latin typeface="Calibri"/>
                <a:ea typeface="Calibri"/>
                <a:cs typeface="Calibri"/>
                <a:sym typeface="Calibri"/>
              </a:rPr>
              <a:t>Quick removal allows for easy and fast maintenance</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00B050"/>
              </a:buClr>
              <a:buSzPts val="1400"/>
              <a:buFont typeface="Noto Sans Symbols"/>
              <a:buChar char="✔"/>
            </a:pPr>
            <a:r>
              <a:rPr lang="en-US" sz="1400" b="0" i="0" u="none" strike="noStrike" cap="none">
                <a:solidFill>
                  <a:schemeClr val="dk1"/>
                </a:solidFill>
                <a:latin typeface="Calibri"/>
                <a:ea typeface="Calibri"/>
                <a:cs typeface="Calibri"/>
                <a:sym typeface="Calibri"/>
              </a:rPr>
              <a:t>All  rotating parts are protected ensuring compliance</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00B050"/>
              </a:buClr>
              <a:buSzPts val="1400"/>
              <a:buFont typeface="Noto Sans Symbols"/>
              <a:buChar char="✔"/>
            </a:pPr>
            <a:r>
              <a:rPr lang="en-US" sz="1400" b="0" i="0" u="none" strike="noStrike" cap="none">
                <a:solidFill>
                  <a:schemeClr val="dk1"/>
                </a:solidFill>
                <a:latin typeface="Calibri"/>
                <a:ea typeface="Calibri"/>
                <a:cs typeface="Calibri"/>
                <a:sym typeface="Calibri"/>
              </a:rPr>
              <a:t>Optional accessories like handles and hinges that improve ergonomics</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00B050"/>
              </a:buClr>
              <a:buSzPts val="1400"/>
              <a:buFont typeface="Noto Sans Symbols"/>
              <a:buChar char="✔"/>
            </a:pPr>
            <a:r>
              <a:rPr lang="en-US" sz="1400" b="0" i="0" u="none" strike="noStrike" cap="none">
                <a:solidFill>
                  <a:schemeClr val="dk1"/>
                </a:solidFill>
                <a:latin typeface="Calibri"/>
                <a:ea typeface="Calibri"/>
                <a:cs typeface="Calibri"/>
                <a:sym typeface="Calibri"/>
              </a:rPr>
              <a:t>Workers replace guards because they are user-friendly</a:t>
            </a:r>
            <a:endParaRPr sz="1400" b="0" i="0" u="none" strike="noStrike" cap="none">
              <a:solidFill>
                <a:srgbClr val="000000"/>
              </a:solidFill>
              <a:latin typeface="Arial"/>
              <a:ea typeface="Arial"/>
              <a:cs typeface="Arial"/>
              <a:sym typeface="Arial"/>
            </a:endParaRPr>
          </a:p>
        </p:txBody>
      </p:sp>
      <p:sp>
        <p:nvSpPr>
          <p:cNvPr id="213" name="Google Shape;213;p13"/>
          <p:cNvSpPr txBox="1"/>
          <p:nvPr/>
        </p:nvSpPr>
        <p:spPr>
          <a:xfrm>
            <a:off x="76200" y="1905000"/>
            <a:ext cx="4495800" cy="2677656"/>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FF0000"/>
              </a:buClr>
              <a:buSzPts val="1400"/>
              <a:buFont typeface="Calibri"/>
              <a:buChar char="Х"/>
            </a:pPr>
            <a:r>
              <a:rPr lang="en-US" sz="1400" b="0" i="0" u="none" strike="noStrike" cap="none">
                <a:solidFill>
                  <a:schemeClr val="dk1"/>
                </a:solidFill>
                <a:latin typeface="Calibri"/>
                <a:ea typeface="Calibri"/>
                <a:cs typeface="Calibri"/>
                <a:sym typeface="Calibri"/>
              </a:rPr>
              <a:t>Often larger than needed to be</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FF0000"/>
              </a:buClr>
              <a:buSzPts val="1400"/>
              <a:buFont typeface="Calibri"/>
              <a:buChar char="Х"/>
            </a:pPr>
            <a:r>
              <a:rPr lang="en-US" sz="1400" b="0" i="0" u="none" strike="noStrike" cap="none">
                <a:solidFill>
                  <a:schemeClr val="dk1"/>
                </a:solidFill>
                <a:latin typeface="Calibri"/>
                <a:ea typeface="Calibri"/>
                <a:cs typeface="Calibri"/>
                <a:sym typeface="Calibri"/>
              </a:rPr>
              <a:t>Most require some field fitting for cut-outs</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FF0000"/>
              </a:buClr>
              <a:buSzPts val="1400"/>
              <a:buFont typeface="Calibri"/>
              <a:buChar char="Х"/>
            </a:pPr>
            <a:r>
              <a:rPr lang="en-US" sz="1400" b="0" i="0" u="none" strike="noStrike" cap="none">
                <a:solidFill>
                  <a:schemeClr val="dk1"/>
                </a:solidFill>
                <a:latin typeface="Calibri"/>
                <a:ea typeface="Calibri"/>
                <a:cs typeface="Calibri"/>
                <a:sym typeface="Calibri"/>
              </a:rPr>
              <a:t>Poor or no visibility inside the guard</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FF0000"/>
              </a:buClr>
              <a:buSzPts val="1400"/>
              <a:buFont typeface="Calibri"/>
              <a:buChar char="Х"/>
            </a:pPr>
            <a:r>
              <a:rPr lang="en-US" sz="1400" b="0" i="0" u="none" strike="noStrike" cap="none">
                <a:solidFill>
                  <a:schemeClr val="dk1"/>
                </a:solidFill>
                <a:latin typeface="Calibri"/>
                <a:ea typeface="Calibri"/>
                <a:cs typeface="Calibri"/>
                <a:sym typeface="Calibri"/>
              </a:rPr>
              <a:t>Time-consuming to remove the guard for maintenance</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FF0000"/>
              </a:buClr>
              <a:buSzPts val="1400"/>
              <a:buFont typeface="Calibri"/>
              <a:buChar char="Х"/>
            </a:pPr>
            <a:r>
              <a:rPr lang="en-US" sz="1400" b="0" i="0" u="none" strike="noStrike" cap="none">
                <a:solidFill>
                  <a:schemeClr val="dk1"/>
                </a:solidFill>
                <a:latin typeface="Calibri"/>
                <a:ea typeface="Calibri"/>
                <a:cs typeface="Calibri"/>
                <a:sym typeface="Calibri"/>
              </a:rPr>
              <a:t>Not all rotating parts are properly covered making the guard non-compliant</a:t>
            </a:r>
            <a:endParaRPr sz="1400" b="0" i="0" u="none" strike="noStrike" cap="none">
              <a:solidFill>
                <a:srgbClr val="000000"/>
              </a:solidFill>
              <a:latin typeface="Arial"/>
              <a:ea typeface="Arial"/>
              <a:cs typeface="Arial"/>
              <a:sym typeface="Arial"/>
            </a:endParaRPr>
          </a:p>
          <a:p>
            <a:pPr marL="285750" marR="0" lvl="0" indent="-285750" algn="just" rtl="0">
              <a:lnSpc>
                <a:spcPct val="150000"/>
              </a:lnSpc>
              <a:spcBef>
                <a:spcPts val="0"/>
              </a:spcBef>
              <a:spcAft>
                <a:spcPts val="0"/>
              </a:spcAft>
              <a:buClr>
                <a:srgbClr val="FF0000"/>
              </a:buClr>
              <a:buSzPts val="1400"/>
              <a:buFont typeface="Calibri"/>
              <a:buChar char="Х"/>
            </a:pPr>
            <a:r>
              <a:rPr lang="en-US" sz="1400" b="0" i="0" u="none" strike="noStrike" cap="none">
                <a:solidFill>
                  <a:schemeClr val="dk1"/>
                </a:solidFill>
                <a:latin typeface="Calibri"/>
                <a:ea typeface="Calibri"/>
                <a:cs typeface="Calibri"/>
                <a:sym typeface="Calibri"/>
              </a:rPr>
              <a:t>Guards often not put back on because they are not user-friendly</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9"/>
                                        </p:tgtEl>
                                        <p:attrNameLst>
                                          <p:attrName>style.visibility</p:attrName>
                                        </p:attrNameLst>
                                      </p:cBhvr>
                                      <p:to>
                                        <p:strVal val="visible"/>
                                      </p:to>
                                    </p:set>
                                    <p:anim calcmode="lin" valueType="num">
                                      <p:cBhvr additive="base">
                                        <p:cTn id="7" dur="500"/>
                                        <p:tgtEl>
                                          <p:spTgt spid="209"/>
                                        </p:tgtEl>
                                        <p:attrNameLst>
                                          <p:attrName>ppt_w</p:attrName>
                                        </p:attrNameLst>
                                      </p:cBhvr>
                                      <p:tavLst>
                                        <p:tav tm="0">
                                          <p:val>
                                            <p:strVal val="0"/>
                                          </p:val>
                                        </p:tav>
                                        <p:tav tm="100000">
                                          <p:val>
                                            <p:strVal val="#ppt_w"/>
                                          </p:val>
                                        </p:tav>
                                      </p:tavLst>
                                    </p:anim>
                                    <p:anim calcmode="lin" valueType="num">
                                      <p:cBhvr additive="base">
                                        <p:cTn id="8" dur="500"/>
                                        <p:tgtEl>
                                          <p:spTgt spid="209"/>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4"/>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9" name="Google Shape;219;p14"/>
          <p:cNvSpPr txBox="1"/>
          <p:nvPr/>
        </p:nvSpPr>
        <p:spPr>
          <a:xfrm>
            <a:off x="76200" y="163324"/>
            <a:ext cx="9144000" cy="44627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300"/>
              <a:buFont typeface="Arial"/>
              <a:buNone/>
            </a:pPr>
            <a:r>
              <a:rPr lang="en-US" sz="2300" b="1" i="0" u="none" strike="noStrike" cap="none">
                <a:solidFill>
                  <a:schemeClr val="lt1"/>
                </a:solidFill>
                <a:latin typeface="Arial"/>
                <a:ea typeface="Arial"/>
                <a:cs typeface="Arial"/>
                <a:sym typeface="Arial"/>
              </a:rPr>
              <a:t>GENERAL ERGONOMICS GUIDELINES</a:t>
            </a:r>
            <a:endParaRPr sz="2300" b="0" i="0" u="none" strike="noStrike" cap="none">
              <a:solidFill>
                <a:srgbClr val="FF9333"/>
              </a:solidFill>
              <a:latin typeface="Arial"/>
              <a:ea typeface="Arial"/>
              <a:cs typeface="Arial"/>
              <a:sym typeface="Arial"/>
            </a:endParaRPr>
          </a:p>
        </p:txBody>
      </p:sp>
      <p:grpSp>
        <p:nvGrpSpPr>
          <p:cNvPr id="220" name="Google Shape;220;p14"/>
          <p:cNvGrpSpPr/>
          <p:nvPr/>
        </p:nvGrpSpPr>
        <p:grpSpPr>
          <a:xfrm>
            <a:off x="457200" y="2057400"/>
            <a:ext cx="3886200" cy="3048000"/>
            <a:chOff x="4800600" y="2057400"/>
            <a:chExt cx="3886200" cy="3048000"/>
          </a:xfrm>
        </p:grpSpPr>
        <p:sp>
          <p:nvSpPr>
            <p:cNvPr id="221" name="Google Shape;221;p14"/>
            <p:cNvSpPr/>
            <p:nvPr/>
          </p:nvSpPr>
          <p:spPr>
            <a:xfrm>
              <a:off x="4800600" y="2057400"/>
              <a:ext cx="3886200" cy="3048000"/>
            </a:xfrm>
            <a:prstGeom prst="rect">
              <a:avLst/>
            </a:prstGeom>
            <a:solidFill>
              <a:schemeClr val="lt1"/>
            </a:solidFill>
            <a:ln>
              <a:noFill/>
            </a:ln>
            <a:effectLst>
              <a:outerShdw blurRad="165100" dist="38100" dir="210000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222" name="Google Shape;222;p14" descr="BCG_Weight.jpg"/>
            <p:cNvPicPr preferRelativeResize="0"/>
            <p:nvPr/>
          </p:nvPicPr>
          <p:blipFill rotWithShape="1">
            <a:blip r:embed="rId3">
              <a:alphaModFix/>
            </a:blip>
            <a:srcRect/>
            <a:stretch/>
          </p:blipFill>
          <p:spPr>
            <a:xfrm>
              <a:off x="4953000" y="2229238"/>
              <a:ext cx="3581400" cy="2704323"/>
            </a:xfrm>
            <a:prstGeom prst="rect">
              <a:avLst/>
            </a:prstGeom>
            <a:noFill/>
            <a:ln>
              <a:noFill/>
            </a:ln>
          </p:spPr>
        </p:pic>
      </p:grpSp>
      <p:sp>
        <p:nvSpPr>
          <p:cNvPr id="223" name="Google Shape;223;p14"/>
          <p:cNvSpPr txBox="1"/>
          <p:nvPr/>
        </p:nvSpPr>
        <p:spPr>
          <a:xfrm>
            <a:off x="4800600" y="1447800"/>
            <a:ext cx="3810000" cy="1219200"/>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dk1"/>
              </a:buClr>
              <a:buSzPts val="2400"/>
              <a:buFont typeface="Arial"/>
              <a:buNone/>
            </a:pPr>
            <a:r>
              <a:rPr lang="en-US" sz="2400" b="0" i="0" u="none" strike="noStrike" cap="none">
                <a:solidFill>
                  <a:schemeClr val="dk1"/>
                </a:solidFill>
                <a:latin typeface="Calibri"/>
                <a:ea typeface="Calibri"/>
                <a:cs typeface="Calibri"/>
                <a:sym typeface="Calibri"/>
              </a:rPr>
              <a:t>	A well designed guard should weigh less than 50 pounds.</a:t>
            </a:r>
            <a:endParaRPr sz="1400" b="0" i="0" u="none" strike="noStrike" cap="none">
              <a:solidFill>
                <a:srgbClr val="000000"/>
              </a:solidFill>
              <a:latin typeface="Arial"/>
              <a:ea typeface="Arial"/>
              <a:cs typeface="Arial"/>
              <a:sym typeface="Arial"/>
            </a:endParaRPr>
          </a:p>
        </p:txBody>
      </p:sp>
      <p:cxnSp>
        <p:nvCxnSpPr>
          <p:cNvPr id="224" name="Google Shape;224;p14"/>
          <p:cNvCxnSpPr/>
          <p:nvPr/>
        </p:nvCxnSpPr>
        <p:spPr>
          <a:xfrm>
            <a:off x="4648200" y="2743200"/>
            <a:ext cx="3962400" cy="1588"/>
          </a:xfrm>
          <a:prstGeom prst="straightConnector1">
            <a:avLst/>
          </a:prstGeom>
          <a:noFill/>
          <a:ln w="9525" cap="flat" cmpd="sng">
            <a:solidFill>
              <a:srgbClr val="595959"/>
            </a:solidFill>
            <a:prstDash val="solid"/>
            <a:round/>
            <a:headEnd type="none" w="sm" len="sm"/>
            <a:tailEnd type="none" w="sm" len="sm"/>
          </a:ln>
        </p:spPr>
      </p:cxnSp>
      <p:grpSp>
        <p:nvGrpSpPr>
          <p:cNvPr id="225" name="Google Shape;225;p14"/>
          <p:cNvGrpSpPr/>
          <p:nvPr/>
        </p:nvGrpSpPr>
        <p:grpSpPr>
          <a:xfrm>
            <a:off x="4876800" y="2796570"/>
            <a:ext cx="3600450" cy="1569660"/>
            <a:chOff x="527957" y="3729842"/>
            <a:chExt cx="3600450" cy="1569660"/>
          </a:xfrm>
        </p:grpSpPr>
        <p:pic>
          <p:nvPicPr>
            <p:cNvPr id="226" name="Google Shape;226;p14"/>
            <p:cNvPicPr preferRelativeResize="0"/>
            <p:nvPr/>
          </p:nvPicPr>
          <p:blipFill rotWithShape="1">
            <a:blip r:embed="rId4">
              <a:alphaModFix/>
            </a:blip>
            <a:srcRect/>
            <a:stretch/>
          </p:blipFill>
          <p:spPr>
            <a:xfrm rot="10800000" flipH="1">
              <a:off x="527957" y="3848100"/>
              <a:ext cx="163286" cy="228600"/>
            </a:xfrm>
            <a:prstGeom prst="rect">
              <a:avLst/>
            </a:prstGeom>
            <a:noFill/>
            <a:ln>
              <a:noFill/>
            </a:ln>
          </p:spPr>
        </p:pic>
        <p:sp>
          <p:nvSpPr>
            <p:cNvPr id="227" name="Google Shape;227;p14"/>
            <p:cNvSpPr/>
            <p:nvPr/>
          </p:nvSpPr>
          <p:spPr>
            <a:xfrm>
              <a:off x="851807" y="3729842"/>
              <a:ext cx="327660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A guard should not require more than one person to remove or install it.</a:t>
              </a:r>
              <a:endParaRPr sz="2400" b="0" i="0" u="none" strike="noStrike" cap="none">
                <a:solidFill>
                  <a:schemeClr val="dk1"/>
                </a:solidFill>
                <a:latin typeface="Calibri"/>
                <a:ea typeface="Calibri"/>
                <a:cs typeface="Calibri"/>
                <a:sym typeface="Calibri"/>
              </a:endParaRPr>
            </a:p>
          </p:txBody>
        </p:sp>
      </p:grpSp>
      <p:pic>
        <p:nvPicPr>
          <p:cNvPr id="228" name="Google Shape;228;p14"/>
          <p:cNvPicPr preferRelativeResize="0"/>
          <p:nvPr/>
        </p:nvPicPr>
        <p:blipFill rotWithShape="1">
          <a:blip r:embed="rId4">
            <a:alphaModFix/>
          </a:blip>
          <a:srcRect/>
          <a:stretch/>
        </p:blipFill>
        <p:spPr>
          <a:xfrm rot="10800000" flipH="1">
            <a:off x="4882243" y="4504936"/>
            <a:ext cx="163286" cy="228600"/>
          </a:xfrm>
          <a:prstGeom prst="rect">
            <a:avLst/>
          </a:prstGeom>
          <a:noFill/>
          <a:ln>
            <a:noFill/>
          </a:ln>
        </p:spPr>
      </p:pic>
      <p:sp>
        <p:nvSpPr>
          <p:cNvPr id="229" name="Google Shape;229;p14"/>
          <p:cNvSpPr/>
          <p:nvPr/>
        </p:nvSpPr>
        <p:spPr>
          <a:xfrm>
            <a:off x="5200649" y="4361971"/>
            <a:ext cx="3409951"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Putting weight labels on all guards will ultimately reduce injuries.</a:t>
            </a:r>
            <a:endParaRPr sz="1400" b="0" i="0" u="none" strike="noStrike" cap="none">
              <a:solidFill>
                <a:srgbClr val="000000"/>
              </a:solidFill>
              <a:latin typeface="Arial"/>
              <a:ea typeface="Arial"/>
              <a:cs typeface="Arial"/>
              <a:sym typeface="Arial"/>
            </a:endParaRPr>
          </a:p>
        </p:txBody>
      </p:sp>
      <p:cxnSp>
        <p:nvCxnSpPr>
          <p:cNvPr id="230" name="Google Shape;230;p14"/>
          <p:cNvCxnSpPr/>
          <p:nvPr/>
        </p:nvCxnSpPr>
        <p:spPr>
          <a:xfrm>
            <a:off x="4724400" y="4361971"/>
            <a:ext cx="3962400" cy="1588"/>
          </a:xfrm>
          <a:prstGeom prst="straightConnector1">
            <a:avLst/>
          </a:prstGeom>
          <a:noFill/>
          <a:ln w="9525" cap="flat" cmpd="sng">
            <a:solidFill>
              <a:srgbClr val="595959"/>
            </a:solidFill>
            <a:prstDash val="solid"/>
            <a:round/>
            <a:headEnd type="none" w="sm" len="sm"/>
            <a:tailEnd type="none" w="sm" len="sm"/>
          </a:ln>
        </p:spPr>
      </p:cxnSp>
      <p:pic>
        <p:nvPicPr>
          <p:cNvPr id="231" name="Google Shape;231;p14"/>
          <p:cNvPicPr preferRelativeResize="0"/>
          <p:nvPr/>
        </p:nvPicPr>
        <p:blipFill rotWithShape="1">
          <a:blip r:embed="rId4">
            <a:alphaModFix/>
          </a:blip>
          <a:srcRect/>
          <a:stretch/>
        </p:blipFill>
        <p:spPr>
          <a:xfrm rot="10800000" flipH="1">
            <a:off x="4876800" y="1619250"/>
            <a:ext cx="163286" cy="228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19"/>
                                        </p:tgtEl>
                                        <p:attrNameLst>
                                          <p:attrName>style.visibility</p:attrName>
                                        </p:attrNameLst>
                                      </p:cBhvr>
                                      <p:to>
                                        <p:strVal val="visible"/>
                                      </p:to>
                                    </p:set>
                                    <p:anim calcmode="lin" valueType="num">
                                      <p:cBhvr additive="base">
                                        <p:cTn id="7" dur="1000"/>
                                        <p:tgtEl>
                                          <p:spTgt spid="219"/>
                                        </p:tgtEl>
                                        <p:attrNameLst>
                                          <p:attrName>ppt_w</p:attrName>
                                        </p:attrNameLst>
                                      </p:cBhvr>
                                      <p:tavLst>
                                        <p:tav tm="0">
                                          <p:val>
                                            <p:strVal val="0"/>
                                          </p:val>
                                        </p:tav>
                                        <p:tav tm="100000">
                                          <p:val>
                                            <p:strVal val="#ppt_w"/>
                                          </p:val>
                                        </p:tav>
                                      </p:tavLst>
                                    </p:anim>
                                    <p:anim calcmode="lin" valueType="num">
                                      <p:cBhvr additive="base">
                                        <p:cTn id="8" dur="1000"/>
                                        <p:tgtEl>
                                          <p:spTgt spid="219"/>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0"/>
                                  </p:stCondLst>
                                  <p:childTnLst>
                                    <p:set>
                                      <p:cBhvr>
                                        <p:cTn id="11" dur="1" fill="hold">
                                          <p:stCondLst>
                                            <p:cond delay="0"/>
                                          </p:stCondLst>
                                        </p:cTn>
                                        <p:tgtEl>
                                          <p:spTgt spid="220"/>
                                        </p:tgtEl>
                                        <p:attrNameLst>
                                          <p:attrName>style.visibility</p:attrName>
                                        </p:attrNameLst>
                                      </p:cBhvr>
                                      <p:to>
                                        <p:strVal val="visible"/>
                                      </p:to>
                                    </p:set>
                                    <p:animEffect transition="in" filter="fade">
                                      <p:cBhvr>
                                        <p:cTn id="12" dur="2000"/>
                                        <p:tgtEl>
                                          <p:spTgt spid="220"/>
                                        </p:tgtEl>
                                      </p:cBhvr>
                                    </p:animEffect>
                                  </p:childTnLst>
                                </p:cTn>
                              </p:par>
                            </p:childTnLst>
                          </p:cTn>
                        </p:par>
                        <p:par>
                          <p:cTn id="13" fill="hold">
                            <p:stCondLst>
                              <p:cond delay="3000"/>
                            </p:stCondLst>
                            <p:childTnLst>
                              <p:par>
                                <p:cTn id="14" presetID="10" presetClass="entr" presetSubtype="0" fill="hold" nodeType="afterEffect">
                                  <p:stCondLst>
                                    <p:cond delay="1000"/>
                                  </p:stCondLst>
                                  <p:childTnLst>
                                    <p:set>
                                      <p:cBhvr>
                                        <p:cTn id="15" dur="1" fill="hold">
                                          <p:stCondLst>
                                            <p:cond delay="0"/>
                                          </p:stCondLst>
                                        </p:cTn>
                                        <p:tgtEl>
                                          <p:spTgt spid="223">
                                            <p:txEl>
                                              <p:pRg st="0" end="0"/>
                                            </p:txEl>
                                          </p:spTgt>
                                        </p:tgtEl>
                                        <p:attrNameLst>
                                          <p:attrName>style.visibility</p:attrName>
                                        </p:attrNameLst>
                                      </p:cBhvr>
                                      <p:to>
                                        <p:strVal val="visible"/>
                                      </p:to>
                                    </p:set>
                                    <p:animEffect transition="in" filter="fade">
                                      <p:cBhvr>
                                        <p:cTn id="16" dur="1000"/>
                                        <p:tgtEl>
                                          <p:spTgt spid="223">
                                            <p:txEl>
                                              <p:pRg st="0" end="0"/>
                                            </p:txEl>
                                          </p:spTgt>
                                        </p:tgtEl>
                                      </p:cBhvr>
                                    </p:animEffect>
                                  </p:childTnLst>
                                </p:cTn>
                              </p:par>
                              <p:par>
                                <p:cTn id="17" presetID="10" presetClass="entr" presetSubtype="0" fill="hold" nodeType="withEffect">
                                  <p:stCondLst>
                                    <p:cond delay="1000"/>
                                  </p:stCondLst>
                                  <p:childTnLst>
                                    <p:set>
                                      <p:cBhvr>
                                        <p:cTn id="18" dur="1" fill="hold">
                                          <p:stCondLst>
                                            <p:cond delay="0"/>
                                          </p:stCondLst>
                                        </p:cTn>
                                        <p:tgtEl>
                                          <p:spTgt spid="231"/>
                                        </p:tgtEl>
                                        <p:attrNameLst>
                                          <p:attrName>style.visibility</p:attrName>
                                        </p:attrNameLst>
                                      </p:cBhvr>
                                      <p:to>
                                        <p:strVal val="visible"/>
                                      </p:to>
                                    </p:set>
                                    <p:animEffect transition="in" filter="fade">
                                      <p:cBhvr>
                                        <p:cTn id="19" dur="1000"/>
                                        <p:tgtEl>
                                          <p:spTgt spid="231"/>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224"/>
                                        </p:tgtEl>
                                        <p:attrNameLst>
                                          <p:attrName>style.visibility</p:attrName>
                                        </p:attrNameLst>
                                      </p:cBhvr>
                                      <p:to>
                                        <p:strVal val="visible"/>
                                      </p:to>
                                    </p:set>
                                    <p:animEffect transition="in" filter="fade">
                                      <p:cBhvr>
                                        <p:cTn id="23" dur="1000"/>
                                        <p:tgtEl>
                                          <p:spTgt spid="224"/>
                                        </p:tgtEl>
                                      </p:cBhvr>
                                    </p:animEffect>
                                  </p:childTnLst>
                                </p:cTn>
                              </p:par>
                            </p:childTnLst>
                          </p:cTn>
                        </p:par>
                        <p:par>
                          <p:cTn id="24" fill="hold">
                            <p:stCondLst>
                              <p:cond delay="5000"/>
                            </p:stCondLst>
                            <p:childTnLst>
                              <p:par>
                                <p:cTn id="25" presetID="10" presetClass="entr" presetSubtype="0" fill="hold" nodeType="afterEffect">
                                  <p:stCondLst>
                                    <p:cond delay="1000"/>
                                  </p:stCondLst>
                                  <p:childTnLst>
                                    <p:set>
                                      <p:cBhvr>
                                        <p:cTn id="26" dur="1" fill="hold">
                                          <p:stCondLst>
                                            <p:cond delay="0"/>
                                          </p:stCondLst>
                                        </p:cTn>
                                        <p:tgtEl>
                                          <p:spTgt spid="225"/>
                                        </p:tgtEl>
                                        <p:attrNameLst>
                                          <p:attrName>style.visibility</p:attrName>
                                        </p:attrNameLst>
                                      </p:cBhvr>
                                      <p:to>
                                        <p:strVal val="visible"/>
                                      </p:to>
                                    </p:set>
                                    <p:animEffect transition="in" filter="fade">
                                      <p:cBhvr>
                                        <p:cTn id="27" dur="1000"/>
                                        <p:tgtEl>
                                          <p:spTgt spid="225"/>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230"/>
                                        </p:tgtEl>
                                        <p:attrNameLst>
                                          <p:attrName>style.visibility</p:attrName>
                                        </p:attrNameLst>
                                      </p:cBhvr>
                                      <p:to>
                                        <p:strVal val="visible"/>
                                      </p:to>
                                    </p:set>
                                    <p:animEffect transition="in" filter="fade">
                                      <p:cBhvr>
                                        <p:cTn id="31" dur="1000"/>
                                        <p:tgtEl>
                                          <p:spTgt spid="230"/>
                                        </p:tgtEl>
                                      </p:cBhvr>
                                    </p:animEffect>
                                  </p:childTnLst>
                                </p:cTn>
                              </p:par>
                            </p:childTnLst>
                          </p:cTn>
                        </p:par>
                        <p:par>
                          <p:cTn id="32" fill="hold">
                            <p:stCondLst>
                              <p:cond delay="7000"/>
                            </p:stCondLst>
                            <p:childTnLst>
                              <p:par>
                                <p:cTn id="33" presetID="10" presetClass="entr" presetSubtype="0" fill="hold" nodeType="afterEffect">
                                  <p:stCondLst>
                                    <p:cond delay="1000"/>
                                  </p:stCondLst>
                                  <p:childTnLst>
                                    <p:set>
                                      <p:cBhvr>
                                        <p:cTn id="34" dur="1" fill="hold">
                                          <p:stCondLst>
                                            <p:cond delay="0"/>
                                          </p:stCondLst>
                                        </p:cTn>
                                        <p:tgtEl>
                                          <p:spTgt spid="228"/>
                                        </p:tgtEl>
                                        <p:attrNameLst>
                                          <p:attrName>style.visibility</p:attrName>
                                        </p:attrNameLst>
                                      </p:cBhvr>
                                      <p:to>
                                        <p:strVal val="visible"/>
                                      </p:to>
                                    </p:set>
                                    <p:animEffect transition="in" filter="fade">
                                      <p:cBhvr>
                                        <p:cTn id="35" dur="1000"/>
                                        <p:tgtEl>
                                          <p:spTgt spid="228"/>
                                        </p:tgtEl>
                                      </p:cBhvr>
                                    </p:animEffect>
                                  </p:childTnLst>
                                </p:cTn>
                              </p:par>
                              <p:par>
                                <p:cTn id="36" presetID="10" presetClass="entr" presetSubtype="0" fill="hold" nodeType="withEffect">
                                  <p:stCondLst>
                                    <p:cond delay="1000"/>
                                  </p:stCondLst>
                                  <p:childTnLst>
                                    <p:set>
                                      <p:cBhvr>
                                        <p:cTn id="37" dur="1" fill="hold">
                                          <p:stCondLst>
                                            <p:cond delay="0"/>
                                          </p:stCondLst>
                                        </p:cTn>
                                        <p:tgtEl>
                                          <p:spTgt spid="229"/>
                                        </p:tgtEl>
                                        <p:attrNameLst>
                                          <p:attrName>style.visibility</p:attrName>
                                        </p:attrNameLst>
                                      </p:cBhvr>
                                      <p:to>
                                        <p:strVal val="visible"/>
                                      </p:to>
                                    </p:set>
                                    <p:animEffect transition="in" filter="fade">
                                      <p:cBhvr>
                                        <p:cTn id="38"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15"/>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686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33" name="Google Shape;233;p15"/>
          <p:cNvSpPr txBox="1"/>
          <p:nvPr/>
        </p:nvSpPr>
        <p:spPr>
          <a:xfrm>
            <a:off x="76200" y="152400"/>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SAFETY GAUGE</a:t>
            </a:r>
            <a:endParaRPr sz="2800" b="0" i="0" u="none" strike="noStrike" cap="none">
              <a:solidFill>
                <a:srgbClr val="FF9333"/>
              </a:solidFill>
              <a:latin typeface="Arial"/>
              <a:ea typeface="Arial"/>
              <a:cs typeface="Arial"/>
              <a:sym typeface="Arial"/>
            </a:endParaRPr>
          </a:p>
        </p:txBody>
      </p:sp>
      <p:sp>
        <p:nvSpPr>
          <p:cNvPr id="234" name="Google Shape;234;p15"/>
          <p:cNvSpPr/>
          <p:nvPr/>
        </p:nvSpPr>
        <p:spPr>
          <a:xfrm>
            <a:off x="266700" y="4903936"/>
            <a:ext cx="8610600" cy="98415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800"/>
              <a:buFont typeface="Noto Sans Symbols"/>
              <a:buNone/>
            </a:pPr>
            <a:r>
              <a:rPr lang="en-CA" sz="1800" dirty="0">
                <a:latin typeface="Calibri" panose="020F0502020204030204" pitchFamily="34" charset="0"/>
              </a:rPr>
              <a:t>O</a:t>
            </a:r>
            <a:r>
              <a:rPr lang="en-CA" sz="1800" b="0" i="0" u="none" strike="noStrike" baseline="0" dirty="0">
                <a:latin typeface="Calibri" panose="020F0502020204030204" pitchFamily="34" charset="0"/>
              </a:rPr>
              <a:t>pening size and distance requirements are outlined in</a:t>
            </a:r>
          </a:p>
          <a:p>
            <a:pPr marL="0" marR="0" lvl="0" indent="0" algn="ctr" rtl="0">
              <a:lnSpc>
                <a:spcPct val="100000"/>
              </a:lnSpc>
              <a:spcBef>
                <a:spcPts val="0"/>
              </a:spcBef>
              <a:spcAft>
                <a:spcPts val="0"/>
              </a:spcAft>
              <a:buClr>
                <a:schemeClr val="dk1"/>
              </a:buClr>
              <a:buSzPts val="1800"/>
              <a:buFont typeface="Noto Sans Symbols"/>
              <a:buNone/>
            </a:pPr>
            <a:r>
              <a:rPr lang="en-CA" sz="1800" b="0" i="0" u="none" strike="noStrike" baseline="0" dirty="0">
                <a:latin typeface="Calibri" panose="020F0502020204030204" pitchFamily="34" charset="0"/>
              </a:rPr>
              <a:t>ANSI B.11.19-2019, CSA Z432:23 and ISO 13857-2019 Machine Safety and Safe Distance Standards.</a:t>
            </a:r>
          </a:p>
        </p:txBody>
      </p:sp>
      <p:sp>
        <p:nvSpPr>
          <p:cNvPr id="235" name="Google Shape;235;p15"/>
          <p:cNvSpPr/>
          <p:nvPr/>
        </p:nvSpPr>
        <p:spPr>
          <a:xfrm>
            <a:off x="215706" y="914400"/>
            <a:ext cx="845820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dirty="0">
                <a:solidFill>
                  <a:schemeClr val="dk1"/>
                </a:solidFill>
                <a:latin typeface="Calibri"/>
                <a:ea typeface="Calibri"/>
                <a:cs typeface="Calibri"/>
                <a:sym typeface="Calibri"/>
              </a:rPr>
              <a:t>The Machine Safety Gauge is a helpful tool to verify machine safety guarding compliance and ensures that workers are kept safe around rotating equipment and conveyors. </a:t>
            </a:r>
            <a:endParaRPr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D31E93B0-D2B3-716C-A616-7A9DA69BF590}"/>
              </a:ext>
            </a:extLst>
          </p:cNvPr>
          <p:cNvPicPr>
            <a:picLocks noChangeAspect="1"/>
          </p:cNvPicPr>
          <p:nvPr/>
        </p:nvPicPr>
        <p:blipFill>
          <a:blip r:embed="rId3"/>
          <a:stretch>
            <a:fillRect/>
          </a:stretch>
        </p:blipFill>
        <p:spPr>
          <a:xfrm>
            <a:off x="1504963" y="1461988"/>
            <a:ext cx="5879686" cy="32238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33"/>
                                        </p:tgtEl>
                                        <p:attrNameLst>
                                          <p:attrName>style.visibility</p:attrName>
                                        </p:attrNameLst>
                                      </p:cBhvr>
                                      <p:to>
                                        <p:strVal val="visible"/>
                                      </p:to>
                                    </p:set>
                                    <p:anim calcmode="lin" valueType="num">
                                      <p:cBhvr additive="base">
                                        <p:cTn id="7" dur="1000"/>
                                        <p:tgtEl>
                                          <p:spTgt spid="233"/>
                                        </p:tgtEl>
                                        <p:attrNameLst>
                                          <p:attrName>ppt_w</p:attrName>
                                        </p:attrNameLst>
                                      </p:cBhvr>
                                      <p:tavLst>
                                        <p:tav tm="0">
                                          <p:val>
                                            <p:strVal val="0"/>
                                          </p:val>
                                        </p:tav>
                                        <p:tav tm="100000">
                                          <p:val>
                                            <p:strVal val="#ppt_w"/>
                                          </p:val>
                                        </p:tav>
                                      </p:tavLst>
                                    </p:anim>
                                    <p:anim calcmode="lin" valueType="num">
                                      <p:cBhvr additive="base">
                                        <p:cTn id="8" dur="1000"/>
                                        <p:tgtEl>
                                          <p:spTgt spid="233"/>
                                        </p:tgtEl>
                                        <p:attrNameLst>
                                          <p:attrName>ppt_h</p:attrName>
                                        </p:attrNameLst>
                                      </p:cBhvr>
                                      <p:tavLst>
                                        <p:tav tm="0">
                                          <p:val>
                                            <p:strVal val="0"/>
                                          </p:val>
                                        </p:tav>
                                        <p:tav tm="100000">
                                          <p:val>
                                            <p:strVal val="#ppt_h"/>
                                          </p:val>
                                        </p:tav>
                                      </p:tavLst>
                                    </p:anim>
                                  </p:childTnLst>
                                </p:cTn>
                              </p:par>
                              <p:par>
                                <p:cTn id="9" presetID="1" presetClass="entr" presetSubtype="0" fill="hold" nodeType="withEffect">
                                  <p:stCondLst>
                                    <p:cond delay="900"/>
                                  </p:stCondLst>
                                  <p:childTnLst>
                                    <p:set>
                                      <p:cBhvr>
                                        <p:cTn id="10"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6"/>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6" name="Google Shape;246;p16"/>
          <p:cNvSpPr txBox="1"/>
          <p:nvPr/>
        </p:nvSpPr>
        <p:spPr>
          <a:xfrm>
            <a:off x="76200" y="163324"/>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SMART WEDGE CLAMPS</a:t>
            </a:r>
            <a:endParaRPr sz="2800" b="0" i="0" u="none" strike="noStrike" cap="none">
              <a:solidFill>
                <a:srgbClr val="FF9333"/>
              </a:solidFill>
              <a:latin typeface="Arial"/>
              <a:ea typeface="Arial"/>
              <a:cs typeface="Arial"/>
              <a:sym typeface="Arial"/>
            </a:endParaRPr>
          </a:p>
        </p:txBody>
      </p:sp>
      <p:grpSp>
        <p:nvGrpSpPr>
          <p:cNvPr id="247" name="Google Shape;247;p16"/>
          <p:cNvGrpSpPr/>
          <p:nvPr/>
        </p:nvGrpSpPr>
        <p:grpSpPr>
          <a:xfrm>
            <a:off x="-37011" y="3657600"/>
            <a:ext cx="5963212" cy="2072109"/>
            <a:chOff x="1066800" y="3996154"/>
            <a:chExt cx="5963212" cy="2072109"/>
          </a:xfrm>
        </p:grpSpPr>
        <p:pic>
          <p:nvPicPr>
            <p:cNvPr id="248" name="Google Shape;248;p16"/>
            <p:cNvPicPr preferRelativeResize="0"/>
            <p:nvPr/>
          </p:nvPicPr>
          <p:blipFill rotWithShape="1">
            <a:blip r:embed="rId3">
              <a:alphaModFix/>
            </a:blip>
            <a:srcRect/>
            <a:stretch/>
          </p:blipFill>
          <p:spPr>
            <a:xfrm>
              <a:off x="4267200" y="3996154"/>
              <a:ext cx="2762812" cy="2072109"/>
            </a:xfrm>
            <a:prstGeom prst="rect">
              <a:avLst/>
            </a:prstGeom>
            <a:noFill/>
            <a:ln>
              <a:noFill/>
            </a:ln>
          </p:spPr>
        </p:pic>
        <p:sp>
          <p:nvSpPr>
            <p:cNvPr id="249" name="Google Shape;249;p16"/>
            <p:cNvSpPr txBox="1"/>
            <p:nvPr/>
          </p:nvSpPr>
          <p:spPr>
            <a:xfrm>
              <a:off x="1066800" y="4402594"/>
              <a:ext cx="3200400" cy="1538883"/>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Tie Wrap to Lock:</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CSA’s Tool to Remove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FF9333"/>
                  </a:solidFill>
                  <a:latin typeface="Calibri"/>
                  <a:ea typeface="Calibri"/>
                  <a:cs typeface="Calibri"/>
                  <a:sym typeface="Calibri"/>
                </a:rPr>
                <a:t>REMEMBER TO REPLACE THE TIE WRAP</a:t>
              </a:r>
              <a:endParaRPr sz="1400" b="0" i="0" u="none" strike="noStrike" cap="none">
                <a:solidFill>
                  <a:srgbClr val="000000"/>
                </a:solidFill>
                <a:latin typeface="Arial"/>
                <a:ea typeface="Arial"/>
                <a:cs typeface="Arial"/>
                <a:sym typeface="Arial"/>
              </a:endParaRPr>
            </a:p>
          </p:txBody>
        </p:sp>
      </p:grpSp>
      <p:grpSp>
        <p:nvGrpSpPr>
          <p:cNvPr id="250" name="Google Shape;250;p16"/>
          <p:cNvGrpSpPr/>
          <p:nvPr/>
        </p:nvGrpSpPr>
        <p:grpSpPr>
          <a:xfrm>
            <a:off x="276235" y="1381514"/>
            <a:ext cx="2667542" cy="2504686"/>
            <a:chOff x="228058" y="1381514"/>
            <a:chExt cx="2667542" cy="2504686"/>
          </a:xfrm>
        </p:grpSpPr>
        <p:pic>
          <p:nvPicPr>
            <p:cNvPr id="251" name="Google Shape;251;p16"/>
            <p:cNvPicPr preferRelativeResize="0"/>
            <p:nvPr/>
          </p:nvPicPr>
          <p:blipFill rotWithShape="1">
            <a:blip r:embed="rId4">
              <a:alphaModFix/>
            </a:blip>
            <a:srcRect/>
            <a:stretch/>
          </p:blipFill>
          <p:spPr>
            <a:xfrm>
              <a:off x="228058" y="1381514"/>
              <a:ext cx="2667000" cy="1895086"/>
            </a:xfrm>
            <a:prstGeom prst="rect">
              <a:avLst/>
            </a:prstGeom>
            <a:noFill/>
            <a:ln>
              <a:noFill/>
            </a:ln>
          </p:spPr>
        </p:pic>
        <p:sp>
          <p:nvSpPr>
            <p:cNvPr id="252" name="Google Shape;252;p16"/>
            <p:cNvSpPr/>
            <p:nvPr/>
          </p:nvSpPr>
          <p:spPr>
            <a:xfrm>
              <a:off x="228599" y="3352800"/>
              <a:ext cx="2667000" cy="533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3" name="Google Shape;253;p16"/>
            <p:cNvSpPr txBox="1"/>
            <p:nvPr/>
          </p:nvSpPr>
          <p:spPr>
            <a:xfrm>
              <a:off x="228600" y="3429000"/>
              <a:ext cx="26670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FULLY OPENED POSITION</a:t>
              </a:r>
              <a:endParaRPr sz="1400" b="0" i="0" u="none" strike="noStrike" cap="none">
                <a:solidFill>
                  <a:srgbClr val="000000"/>
                </a:solidFill>
                <a:latin typeface="Arial"/>
                <a:ea typeface="Arial"/>
                <a:cs typeface="Arial"/>
                <a:sym typeface="Arial"/>
              </a:endParaRPr>
            </a:p>
          </p:txBody>
        </p:sp>
        <p:sp>
          <p:nvSpPr>
            <p:cNvPr id="254" name="Google Shape;254;p16"/>
            <p:cNvSpPr/>
            <p:nvPr/>
          </p:nvSpPr>
          <p:spPr>
            <a:xfrm>
              <a:off x="228600" y="3276600"/>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55" name="Google Shape;255;p16"/>
          <p:cNvPicPr preferRelativeResize="0"/>
          <p:nvPr/>
        </p:nvPicPr>
        <p:blipFill rotWithShape="1">
          <a:blip r:embed="rId5">
            <a:alphaModFix/>
          </a:blip>
          <a:srcRect/>
          <a:stretch/>
        </p:blipFill>
        <p:spPr>
          <a:xfrm>
            <a:off x="3263013" y="1294580"/>
            <a:ext cx="2638125" cy="1978593"/>
          </a:xfrm>
          <a:prstGeom prst="rect">
            <a:avLst/>
          </a:prstGeom>
          <a:noFill/>
          <a:ln>
            <a:noFill/>
          </a:ln>
        </p:spPr>
      </p:pic>
      <p:grpSp>
        <p:nvGrpSpPr>
          <p:cNvPr id="256" name="Google Shape;256;p16"/>
          <p:cNvGrpSpPr/>
          <p:nvPr/>
        </p:nvGrpSpPr>
        <p:grpSpPr>
          <a:xfrm>
            <a:off x="6022000" y="1226846"/>
            <a:ext cx="2865378" cy="2659354"/>
            <a:chOff x="5973823" y="1226846"/>
            <a:chExt cx="2865378" cy="2659354"/>
          </a:xfrm>
        </p:grpSpPr>
        <p:pic>
          <p:nvPicPr>
            <p:cNvPr id="257" name="Google Shape;257;p16"/>
            <p:cNvPicPr preferRelativeResize="0"/>
            <p:nvPr/>
          </p:nvPicPr>
          <p:blipFill rotWithShape="1">
            <a:blip r:embed="rId6">
              <a:alphaModFix/>
            </a:blip>
            <a:srcRect/>
            <a:stretch/>
          </p:blipFill>
          <p:spPr>
            <a:xfrm>
              <a:off x="5973823" y="1226846"/>
              <a:ext cx="2865377" cy="2072108"/>
            </a:xfrm>
            <a:prstGeom prst="rect">
              <a:avLst/>
            </a:prstGeom>
            <a:noFill/>
            <a:ln>
              <a:noFill/>
            </a:ln>
          </p:spPr>
        </p:pic>
        <p:sp>
          <p:nvSpPr>
            <p:cNvPr id="258" name="Google Shape;258;p16"/>
            <p:cNvSpPr/>
            <p:nvPr/>
          </p:nvSpPr>
          <p:spPr>
            <a:xfrm>
              <a:off x="6172200" y="3352800"/>
              <a:ext cx="2667000" cy="533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 name="Google Shape;259;p16"/>
            <p:cNvSpPr txBox="1"/>
            <p:nvPr/>
          </p:nvSpPr>
          <p:spPr>
            <a:xfrm>
              <a:off x="6172201" y="3429000"/>
              <a:ext cx="2667000" cy="33855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PARTIALLY CLOSED POSITION</a:t>
              </a:r>
              <a:endParaRPr sz="1400" b="0" i="0" u="none" strike="noStrike" cap="none">
                <a:solidFill>
                  <a:srgbClr val="000000"/>
                </a:solidFill>
                <a:latin typeface="Arial"/>
                <a:ea typeface="Arial"/>
                <a:cs typeface="Arial"/>
                <a:sym typeface="Arial"/>
              </a:endParaRPr>
            </a:p>
          </p:txBody>
        </p:sp>
        <p:sp>
          <p:nvSpPr>
            <p:cNvPr id="260" name="Google Shape;260;p16"/>
            <p:cNvSpPr/>
            <p:nvPr/>
          </p:nvSpPr>
          <p:spPr>
            <a:xfrm>
              <a:off x="6172200" y="3276600"/>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sp>
        <p:nvSpPr>
          <p:cNvPr id="261" name="Google Shape;261;p16"/>
          <p:cNvSpPr/>
          <p:nvPr/>
        </p:nvSpPr>
        <p:spPr>
          <a:xfrm>
            <a:off x="3248576" y="3352800"/>
            <a:ext cx="2667000" cy="5334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2" name="Google Shape;262;p16"/>
          <p:cNvSpPr txBox="1"/>
          <p:nvPr/>
        </p:nvSpPr>
        <p:spPr>
          <a:xfrm>
            <a:off x="152400" y="914400"/>
            <a:ext cx="8839200" cy="7848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The New Smart Wedge Clamp is our innovative Machine Safety Guarding Fastener that never has to be removed. It, also, allows to easily remove and reinstall safety guards and ensures the wedge is forced into the closed position.</a:t>
            </a:r>
            <a:endParaRPr sz="1400" b="0" i="0" u="none" strike="noStrike" cap="none">
              <a:solidFill>
                <a:srgbClr val="000000"/>
              </a:solidFill>
              <a:latin typeface="Arial"/>
              <a:ea typeface="Arial"/>
              <a:cs typeface="Arial"/>
              <a:sym typeface="Arial"/>
            </a:endParaRPr>
          </a:p>
        </p:txBody>
      </p:sp>
      <p:sp>
        <p:nvSpPr>
          <p:cNvPr id="263" name="Google Shape;263;p16"/>
          <p:cNvSpPr txBox="1"/>
          <p:nvPr/>
        </p:nvSpPr>
        <p:spPr>
          <a:xfrm>
            <a:off x="3248577" y="3429000"/>
            <a:ext cx="2743200"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rgbClr val="262626"/>
                </a:solidFill>
                <a:latin typeface="Calibri"/>
                <a:ea typeface="Calibri"/>
                <a:cs typeface="Calibri"/>
                <a:sym typeface="Calibri"/>
              </a:rPr>
              <a:t>PARTIALLY OPENED POSITION</a:t>
            </a:r>
            <a:endParaRPr sz="1400" b="0" i="0" u="none" strike="noStrike" cap="none">
              <a:solidFill>
                <a:srgbClr val="000000"/>
              </a:solidFill>
              <a:latin typeface="Arial"/>
              <a:ea typeface="Arial"/>
              <a:cs typeface="Arial"/>
              <a:sym typeface="Arial"/>
            </a:endParaRPr>
          </a:p>
        </p:txBody>
      </p:sp>
      <p:sp>
        <p:nvSpPr>
          <p:cNvPr id="264" name="Google Shape;264;p16"/>
          <p:cNvSpPr/>
          <p:nvPr/>
        </p:nvSpPr>
        <p:spPr>
          <a:xfrm>
            <a:off x="3248577" y="3276600"/>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5" name="Google Shape;265;p16"/>
          <p:cNvSpPr/>
          <p:nvPr/>
        </p:nvSpPr>
        <p:spPr>
          <a:xfrm>
            <a:off x="6220377" y="4638823"/>
            <a:ext cx="2667000" cy="382905"/>
          </a:xfrm>
          <a:prstGeom prst="rect">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PATENT PENDING</a:t>
            </a:r>
            <a:endParaRPr sz="12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6"/>
                                        </p:tgtEl>
                                        <p:attrNameLst>
                                          <p:attrName>style.visibility</p:attrName>
                                        </p:attrNameLst>
                                      </p:cBhvr>
                                      <p:to>
                                        <p:strVal val="visible"/>
                                      </p:to>
                                    </p:set>
                                    <p:anim calcmode="lin" valueType="num">
                                      <p:cBhvr additive="base">
                                        <p:cTn id="7" dur="500"/>
                                        <p:tgtEl>
                                          <p:spTgt spid="246"/>
                                        </p:tgtEl>
                                        <p:attrNameLst>
                                          <p:attrName>ppt_w</p:attrName>
                                        </p:attrNameLst>
                                      </p:cBhvr>
                                      <p:tavLst>
                                        <p:tav tm="0">
                                          <p:val>
                                            <p:strVal val="0"/>
                                          </p:val>
                                        </p:tav>
                                        <p:tav tm="100000">
                                          <p:val>
                                            <p:strVal val="#ppt_w"/>
                                          </p:val>
                                        </p:tav>
                                      </p:tavLst>
                                    </p:anim>
                                    <p:anim calcmode="lin" valueType="num">
                                      <p:cBhvr additive="base">
                                        <p:cTn id="8" dur="500"/>
                                        <p:tgtEl>
                                          <p:spTgt spid="246"/>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750"/>
                                  </p:stCondLst>
                                  <p:childTnLst>
                                    <p:set>
                                      <p:cBhvr>
                                        <p:cTn id="11" dur="1" fill="hold">
                                          <p:stCondLst>
                                            <p:cond delay="0"/>
                                          </p:stCondLst>
                                        </p:cTn>
                                        <p:tgtEl>
                                          <p:spTgt spid="250"/>
                                        </p:tgtEl>
                                        <p:attrNameLst>
                                          <p:attrName>style.visibility</p:attrName>
                                        </p:attrNameLst>
                                      </p:cBhvr>
                                      <p:to>
                                        <p:strVal val="visible"/>
                                      </p:to>
                                    </p:set>
                                    <p:animEffect transition="in" filter="fade">
                                      <p:cBhvr>
                                        <p:cTn id="12" dur="500"/>
                                        <p:tgtEl>
                                          <p:spTgt spid="250"/>
                                        </p:tgtEl>
                                      </p:cBhvr>
                                    </p:animEffect>
                                  </p:childTnLst>
                                </p:cTn>
                              </p:par>
                            </p:childTnLst>
                          </p:cTn>
                        </p:par>
                        <p:par>
                          <p:cTn id="13" fill="hold">
                            <p:stCondLst>
                              <p:cond delay="1000"/>
                            </p:stCondLst>
                            <p:childTnLst>
                              <p:par>
                                <p:cTn id="14" presetID="10" presetClass="entr" presetSubtype="0" fill="hold" nodeType="afterEffect">
                                  <p:stCondLst>
                                    <p:cond delay="750"/>
                                  </p:stCondLst>
                                  <p:childTnLst>
                                    <p:set>
                                      <p:cBhvr>
                                        <p:cTn id="15" dur="1" fill="hold">
                                          <p:stCondLst>
                                            <p:cond delay="0"/>
                                          </p:stCondLst>
                                        </p:cTn>
                                        <p:tgtEl>
                                          <p:spTgt spid="261"/>
                                        </p:tgtEl>
                                        <p:attrNameLst>
                                          <p:attrName>style.visibility</p:attrName>
                                        </p:attrNameLst>
                                      </p:cBhvr>
                                      <p:to>
                                        <p:strVal val="visible"/>
                                      </p:to>
                                    </p:set>
                                    <p:animEffect transition="in" filter="fade">
                                      <p:cBhvr>
                                        <p:cTn id="16" dur="500"/>
                                        <p:tgtEl>
                                          <p:spTgt spid="261"/>
                                        </p:tgtEl>
                                      </p:cBhvr>
                                    </p:animEffect>
                                  </p:childTnLst>
                                </p:cTn>
                              </p:par>
                              <p:par>
                                <p:cTn id="17" presetID="10" presetClass="entr" presetSubtype="0" fill="hold" nodeType="withEffect">
                                  <p:stCondLst>
                                    <p:cond delay="750"/>
                                  </p:stCondLst>
                                  <p:childTnLst>
                                    <p:set>
                                      <p:cBhvr>
                                        <p:cTn id="18" dur="1" fill="hold">
                                          <p:stCondLst>
                                            <p:cond delay="0"/>
                                          </p:stCondLst>
                                        </p:cTn>
                                        <p:tgtEl>
                                          <p:spTgt spid="263"/>
                                        </p:tgtEl>
                                        <p:attrNameLst>
                                          <p:attrName>style.visibility</p:attrName>
                                        </p:attrNameLst>
                                      </p:cBhvr>
                                      <p:to>
                                        <p:strVal val="visible"/>
                                      </p:to>
                                    </p:set>
                                    <p:animEffect transition="in" filter="fade">
                                      <p:cBhvr>
                                        <p:cTn id="19" dur="500"/>
                                        <p:tgtEl>
                                          <p:spTgt spid="263"/>
                                        </p:tgtEl>
                                      </p:cBhvr>
                                    </p:animEffect>
                                  </p:childTnLst>
                                </p:cTn>
                              </p:par>
                              <p:par>
                                <p:cTn id="20" presetID="10" presetClass="entr" presetSubtype="0" fill="hold" nodeType="withEffect">
                                  <p:stCondLst>
                                    <p:cond delay="750"/>
                                  </p:stCondLst>
                                  <p:childTnLst>
                                    <p:set>
                                      <p:cBhvr>
                                        <p:cTn id="21" dur="1" fill="hold">
                                          <p:stCondLst>
                                            <p:cond delay="0"/>
                                          </p:stCondLst>
                                        </p:cTn>
                                        <p:tgtEl>
                                          <p:spTgt spid="264"/>
                                        </p:tgtEl>
                                        <p:attrNameLst>
                                          <p:attrName>style.visibility</p:attrName>
                                        </p:attrNameLst>
                                      </p:cBhvr>
                                      <p:to>
                                        <p:strVal val="visible"/>
                                      </p:to>
                                    </p:set>
                                    <p:animEffect transition="in" filter="fade">
                                      <p:cBhvr>
                                        <p:cTn id="22" dur="500"/>
                                        <p:tgtEl>
                                          <p:spTgt spid="264"/>
                                        </p:tgtEl>
                                      </p:cBhvr>
                                    </p:animEffect>
                                  </p:childTnLst>
                                </p:cTn>
                              </p:par>
                              <p:par>
                                <p:cTn id="23" presetID="10" presetClass="entr" presetSubtype="0" fill="hold" nodeType="withEffect">
                                  <p:stCondLst>
                                    <p:cond delay="750"/>
                                  </p:stCondLst>
                                  <p:childTnLst>
                                    <p:set>
                                      <p:cBhvr>
                                        <p:cTn id="24" dur="1" fill="hold">
                                          <p:stCondLst>
                                            <p:cond delay="0"/>
                                          </p:stCondLst>
                                        </p:cTn>
                                        <p:tgtEl>
                                          <p:spTgt spid="255"/>
                                        </p:tgtEl>
                                        <p:attrNameLst>
                                          <p:attrName>style.visibility</p:attrName>
                                        </p:attrNameLst>
                                      </p:cBhvr>
                                      <p:to>
                                        <p:strVal val="visible"/>
                                      </p:to>
                                    </p:set>
                                    <p:animEffect transition="in" filter="fade">
                                      <p:cBhvr>
                                        <p:cTn id="25" dur="500"/>
                                        <p:tgtEl>
                                          <p:spTgt spid="255"/>
                                        </p:tgtEl>
                                      </p:cBhvr>
                                    </p:animEffect>
                                  </p:childTnLst>
                                </p:cTn>
                              </p:par>
                            </p:childTnLst>
                          </p:cTn>
                        </p:par>
                        <p:par>
                          <p:cTn id="26" fill="hold">
                            <p:stCondLst>
                              <p:cond delay="1500"/>
                            </p:stCondLst>
                            <p:childTnLst>
                              <p:par>
                                <p:cTn id="27" presetID="10" presetClass="entr" presetSubtype="0" fill="hold" nodeType="afterEffect">
                                  <p:stCondLst>
                                    <p:cond delay="750"/>
                                  </p:stCondLst>
                                  <p:childTnLst>
                                    <p:set>
                                      <p:cBhvr>
                                        <p:cTn id="28" dur="1" fill="hold">
                                          <p:stCondLst>
                                            <p:cond delay="0"/>
                                          </p:stCondLst>
                                        </p:cTn>
                                        <p:tgtEl>
                                          <p:spTgt spid="256"/>
                                        </p:tgtEl>
                                        <p:attrNameLst>
                                          <p:attrName>style.visibility</p:attrName>
                                        </p:attrNameLst>
                                      </p:cBhvr>
                                      <p:to>
                                        <p:strVal val="visible"/>
                                      </p:to>
                                    </p:set>
                                    <p:animEffect transition="in" filter="fade">
                                      <p:cBhvr>
                                        <p:cTn id="29" dur="500"/>
                                        <p:tgtEl>
                                          <p:spTgt spid="256"/>
                                        </p:tgtEl>
                                      </p:cBhvr>
                                    </p:animEffect>
                                  </p:childTnLst>
                                </p:cTn>
                              </p:par>
                            </p:childTnLst>
                          </p:cTn>
                        </p:par>
                        <p:par>
                          <p:cTn id="30" fill="hold">
                            <p:stCondLst>
                              <p:cond delay="2000"/>
                            </p:stCondLst>
                            <p:childTnLst>
                              <p:par>
                                <p:cTn id="31" presetID="10" presetClass="entr" presetSubtype="0" fill="hold" nodeType="afterEffect">
                                  <p:stCondLst>
                                    <p:cond delay="750"/>
                                  </p:stCondLst>
                                  <p:childTnLst>
                                    <p:set>
                                      <p:cBhvr>
                                        <p:cTn id="32" dur="1" fill="hold">
                                          <p:stCondLst>
                                            <p:cond delay="0"/>
                                          </p:stCondLst>
                                        </p:cTn>
                                        <p:tgtEl>
                                          <p:spTgt spid="247"/>
                                        </p:tgtEl>
                                        <p:attrNameLst>
                                          <p:attrName>style.visibility</p:attrName>
                                        </p:attrNameLst>
                                      </p:cBhvr>
                                      <p:to>
                                        <p:strVal val="visible"/>
                                      </p:to>
                                    </p:set>
                                    <p:animEffect transition="in" filter="fade">
                                      <p:cBhvr>
                                        <p:cTn id="33" dur="500"/>
                                        <p:tgtEl>
                                          <p:spTgt spid="247"/>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265"/>
                                        </p:tgtEl>
                                        <p:attrNameLst>
                                          <p:attrName>style.visibility</p:attrName>
                                        </p:attrNameLst>
                                      </p:cBhvr>
                                      <p:to>
                                        <p:strVal val="visible"/>
                                      </p:to>
                                    </p:set>
                                    <p:animEffect transition="in" filter="fade">
                                      <p:cBhvr>
                                        <p:cTn id="37" dur="1000"/>
                                        <p:tgtEl>
                                          <p:spTgt spid="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7"/>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1" name="Google Shape;271;p17"/>
          <p:cNvSpPr txBox="1"/>
          <p:nvPr/>
        </p:nvSpPr>
        <p:spPr>
          <a:xfrm>
            <a:off x="76200" y="163324"/>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LOCKING WEDGE CLAMPS</a:t>
            </a:r>
            <a:endParaRPr sz="2800" b="0" i="0" u="none" strike="noStrike" cap="none">
              <a:solidFill>
                <a:srgbClr val="FF9333"/>
              </a:solidFill>
              <a:latin typeface="Arial"/>
              <a:ea typeface="Arial"/>
              <a:cs typeface="Arial"/>
              <a:sym typeface="Arial"/>
            </a:endParaRPr>
          </a:p>
        </p:txBody>
      </p:sp>
      <p:pic>
        <p:nvPicPr>
          <p:cNvPr id="272" name="Google Shape;272;p17"/>
          <p:cNvPicPr preferRelativeResize="0"/>
          <p:nvPr/>
        </p:nvPicPr>
        <p:blipFill rotWithShape="1">
          <a:blip r:embed="rId3">
            <a:alphaModFix/>
          </a:blip>
          <a:srcRect/>
          <a:stretch/>
        </p:blipFill>
        <p:spPr>
          <a:xfrm>
            <a:off x="6477000" y="1905000"/>
            <a:ext cx="1905000" cy="1613747"/>
          </a:xfrm>
          <a:prstGeom prst="rect">
            <a:avLst/>
          </a:prstGeom>
          <a:noFill/>
          <a:ln>
            <a:noFill/>
          </a:ln>
        </p:spPr>
      </p:pic>
      <p:pic>
        <p:nvPicPr>
          <p:cNvPr id="273" name="Google Shape;273;p17"/>
          <p:cNvPicPr preferRelativeResize="0"/>
          <p:nvPr/>
        </p:nvPicPr>
        <p:blipFill rotWithShape="1">
          <a:blip r:embed="rId4">
            <a:alphaModFix/>
          </a:blip>
          <a:srcRect/>
          <a:stretch/>
        </p:blipFill>
        <p:spPr>
          <a:xfrm>
            <a:off x="609600" y="1994746"/>
            <a:ext cx="2209800" cy="1613747"/>
          </a:xfrm>
          <a:prstGeom prst="rect">
            <a:avLst/>
          </a:prstGeom>
          <a:noFill/>
          <a:ln>
            <a:noFill/>
          </a:ln>
        </p:spPr>
      </p:pic>
      <p:grpSp>
        <p:nvGrpSpPr>
          <p:cNvPr id="274" name="Google Shape;274;p17"/>
          <p:cNvGrpSpPr/>
          <p:nvPr/>
        </p:nvGrpSpPr>
        <p:grpSpPr>
          <a:xfrm>
            <a:off x="3200400" y="3657602"/>
            <a:ext cx="2667001" cy="1142999"/>
            <a:chOff x="3200400" y="3657600"/>
            <a:chExt cx="2667001" cy="1143000"/>
          </a:xfrm>
        </p:grpSpPr>
        <p:sp>
          <p:nvSpPr>
            <p:cNvPr id="275" name="Google Shape;275;p17"/>
            <p:cNvSpPr/>
            <p:nvPr/>
          </p:nvSpPr>
          <p:spPr>
            <a:xfrm>
              <a:off x="3200400" y="3733799"/>
              <a:ext cx="2667000" cy="106680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6" name="Google Shape;276;p17"/>
            <p:cNvSpPr/>
            <p:nvPr/>
          </p:nvSpPr>
          <p:spPr>
            <a:xfrm>
              <a:off x="3200401" y="3657600"/>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7" name="Google Shape;277;p17"/>
            <p:cNvSpPr txBox="1"/>
            <p:nvPr/>
          </p:nvSpPr>
          <p:spPr>
            <a:xfrm>
              <a:off x="3352800" y="3809998"/>
              <a:ext cx="2438400" cy="923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Locking Wedge Clamp body shows built in </a:t>
              </a:r>
              <a:br>
                <a:rPr lang="en-US" sz="1800" b="0" i="0" u="none" strike="noStrike" cap="none">
                  <a:solidFill>
                    <a:srgbClr val="000000"/>
                  </a:solidFill>
                  <a:latin typeface="Calibri"/>
                  <a:ea typeface="Calibri"/>
                  <a:cs typeface="Calibri"/>
                  <a:sym typeface="Calibri"/>
                </a:rPr>
              </a:br>
              <a:r>
                <a:rPr lang="en-US" sz="1800" b="0" i="0" u="none" strike="noStrike" cap="none">
                  <a:solidFill>
                    <a:srgbClr val="000000"/>
                  </a:solidFill>
                  <a:latin typeface="Calibri"/>
                  <a:ea typeface="Calibri"/>
                  <a:cs typeface="Calibri"/>
                  <a:sym typeface="Calibri"/>
                </a:rPr>
                <a:t>set screw</a:t>
              </a:r>
              <a:endParaRPr sz="1800" b="0" i="0" u="none" strike="noStrike" cap="none">
                <a:solidFill>
                  <a:schemeClr val="dk1"/>
                </a:solidFill>
                <a:latin typeface="Calibri"/>
                <a:ea typeface="Calibri"/>
                <a:cs typeface="Calibri"/>
                <a:sym typeface="Calibri"/>
              </a:endParaRPr>
            </a:p>
          </p:txBody>
        </p:sp>
      </p:grpSp>
      <p:grpSp>
        <p:nvGrpSpPr>
          <p:cNvPr id="278" name="Google Shape;278;p17"/>
          <p:cNvGrpSpPr/>
          <p:nvPr/>
        </p:nvGrpSpPr>
        <p:grpSpPr>
          <a:xfrm>
            <a:off x="6096000" y="3657600"/>
            <a:ext cx="2667001" cy="1143000"/>
            <a:chOff x="6096000" y="3657600"/>
            <a:chExt cx="2667001" cy="1143000"/>
          </a:xfrm>
        </p:grpSpPr>
        <p:sp>
          <p:nvSpPr>
            <p:cNvPr id="279" name="Google Shape;279;p17"/>
            <p:cNvSpPr/>
            <p:nvPr/>
          </p:nvSpPr>
          <p:spPr>
            <a:xfrm>
              <a:off x="6096000" y="3733800"/>
              <a:ext cx="2667000" cy="10668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0" name="Google Shape;280;p17"/>
            <p:cNvSpPr/>
            <p:nvPr/>
          </p:nvSpPr>
          <p:spPr>
            <a:xfrm>
              <a:off x="6096001" y="3657600"/>
              <a:ext cx="2667000" cy="762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1" name="Google Shape;281;p17"/>
            <p:cNvSpPr txBox="1"/>
            <p:nvPr/>
          </p:nvSpPr>
          <p:spPr>
            <a:xfrm>
              <a:off x="6096000" y="3810000"/>
              <a:ext cx="26670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262626"/>
                  </a:solidFill>
                  <a:latin typeface="Calibri"/>
                  <a:ea typeface="Calibri"/>
                  <a:cs typeface="Calibri"/>
                  <a:sym typeface="Calibri"/>
                </a:rPr>
                <a:t>Bird’s eye view of set </a:t>
              </a:r>
              <a:br>
                <a:rPr lang="en-US" sz="1800" b="0" i="0" u="none" strike="noStrike" cap="none">
                  <a:solidFill>
                    <a:srgbClr val="262626"/>
                  </a:solidFill>
                  <a:latin typeface="Calibri"/>
                  <a:ea typeface="Calibri"/>
                  <a:cs typeface="Calibri"/>
                  <a:sym typeface="Calibri"/>
                </a:rPr>
              </a:br>
              <a:r>
                <a:rPr lang="en-US" sz="1800" b="0" i="0" u="none" strike="noStrike" cap="none">
                  <a:solidFill>
                    <a:srgbClr val="262626"/>
                  </a:solidFill>
                  <a:latin typeface="Calibri"/>
                  <a:ea typeface="Calibri"/>
                  <a:cs typeface="Calibri"/>
                  <a:sym typeface="Calibri"/>
                </a:rPr>
                <a:t>screw tightened, securing the guards in place</a:t>
              </a:r>
              <a:endParaRPr sz="1800" b="0" i="0" u="none" strike="noStrike" cap="none">
                <a:solidFill>
                  <a:srgbClr val="262626"/>
                </a:solidFill>
                <a:latin typeface="Calibri"/>
                <a:ea typeface="Calibri"/>
                <a:cs typeface="Calibri"/>
                <a:sym typeface="Calibri"/>
              </a:endParaRPr>
            </a:p>
          </p:txBody>
        </p:sp>
      </p:grpSp>
      <p:sp>
        <p:nvSpPr>
          <p:cNvPr id="282" name="Google Shape;282;p17"/>
          <p:cNvSpPr/>
          <p:nvPr/>
        </p:nvSpPr>
        <p:spPr>
          <a:xfrm>
            <a:off x="3200400" y="5181600"/>
            <a:ext cx="2667000" cy="382905"/>
          </a:xfrm>
          <a:prstGeom prst="rect">
            <a:avLst/>
          </a:prstGeom>
          <a:solidFill>
            <a:srgbClr val="FF933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Calibri"/>
                <a:ea typeface="Calibri"/>
                <a:cs typeface="Calibri"/>
                <a:sym typeface="Calibri"/>
              </a:rPr>
              <a:t>PATENTED</a:t>
            </a:r>
            <a:endParaRPr sz="1200" b="1" i="0" u="none" strike="noStrike" cap="none">
              <a:solidFill>
                <a:schemeClr val="dk1"/>
              </a:solidFill>
              <a:latin typeface="Calibri"/>
              <a:ea typeface="Calibri"/>
              <a:cs typeface="Calibri"/>
              <a:sym typeface="Calibri"/>
            </a:endParaRPr>
          </a:p>
        </p:txBody>
      </p:sp>
      <p:grpSp>
        <p:nvGrpSpPr>
          <p:cNvPr id="283" name="Google Shape;283;p17"/>
          <p:cNvGrpSpPr/>
          <p:nvPr/>
        </p:nvGrpSpPr>
        <p:grpSpPr>
          <a:xfrm>
            <a:off x="304800" y="3657601"/>
            <a:ext cx="2667001" cy="1142998"/>
            <a:chOff x="304800" y="3657601"/>
            <a:chExt cx="2667001" cy="609599"/>
          </a:xfrm>
        </p:grpSpPr>
        <p:sp>
          <p:nvSpPr>
            <p:cNvPr id="284" name="Google Shape;284;p17"/>
            <p:cNvSpPr/>
            <p:nvPr/>
          </p:nvSpPr>
          <p:spPr>
            <a:xfrm>
              <a:off x="304800" y="3698240"/>
              <a:ext cx="2667000" cy="56896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5" name="Google Shape;285;p17"/>
            <p:cNvSpPr/>
            <p:nvPr/>
          </p:nvSpPr>
          <p:spPr>
            <a:xfrm>
              <a:off x="304801" y="3657601"/>
              <a:ext cx="2667000" cy="4064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p17"/>
            <p:cNvSpPr txBox="1"/>
            <p:nvPr/>
          </p:nvSpPr>
          <p:spPr>
            <a:xfrm>
              <a:off x="381000" y="3738881"/>
              <a:ext cx="2514600" cy="49244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In open position, set screw allows installation or removal of guards</a:t>
              </a:r>
              <a:endParaRPr sz="1800" b="0" i="0" u="none" strike="noStrike" cap="none">
                <a:solidFill>
                  <a:schemeClr val="dk1"/>
                </a:solidFill>
                <a:latin typeface="Calibri"/>
                <a:ea typeface="Calibri"/>
                <a:cs typeface="Calibri"/>
                <a:sym typeface="Calibri"/>
              </a:endParaRPr>
            </a:p>
          </p:txBody>
        </p:sp>
      </p:grpSp>
      <p:pic>
        <p:nvPicPr>
          <p:cNvPr id="287" name="Google Shape;287;p17"/>
          <p:cNvPicPr preferRelativeResize="0"/>
          <p:nvPr/>
        </p:nvPicPr>
        <p:blipFill rotWithShape="1">
          <a:blip r:embed="rId5">
            <a:alphaModFix/>
          </a:blip>
          <a:srcRect/>
          <a:stretch/>
        </p:blipFill>
        <p:spPr>
          <a:xfrm>
            <a:off x="3657600" y="1676400"/>
            <a:ext cx="1447800" cy="1613747"/>
          </a:xfrm>
          <a:prstGeom prst="rect">
            <a:avLst/>
          </a:prstGeom>
          <a:noFill/>
          <a:ln>
            <a:noFill/>
          </a:ln>
        </p:spPr>
      </p:pic>
      <p:pic>
        <p:nvPicPr>
          <p:cNvPr id="288" name="Google Shape;288;p17"/>
          <p:cNvPicPr preferRelativeResize="0"/>
          <p:nvPr/>
        </p:nvPicPr>
        <p:blipFill rotWithShape="1">
          <a:blip r:embed="rId6">
            <a:alphaModFix/>
          </a:blip>
          <a:srcRect t="-16667" b="-16666"/>
          <a:stretch/>
        </p:blipFill>
        <p:spPr>
          <a:xfrm>
            <a:off x="2819400" y="2451947"/>
            <a:ext cx="971550" cy="609600"/>
          </a:xfrm>
          <a:prstGeom prst="rect">
            <a:avLst/>
          </a:prstGeom>
          <a:noFill/>
          <a:ln>
            <a:noFill/>
          </a:ln>
        </p:spPr>
      </p:pic>
      <p:pic>
        <p:nvPicPr>
          <p:cNvPr id="289" name="Google Shape;289;p17"/>
          <p:cNvPicPr preferRelativeResize="0"/>
          <p:nvPr/>
        </p:nvPicPr>
        <p:blipFill rotWithShape="1">
          <a:blip r:embed="rId6">
            <a:alphaModFix/>
          </a:blip>
          <a:srcRect t="-16667" b="-16666"/>
          <a:stretch/>
        </p:blipFill>
        <p:spPr>
          <a:xfrm>
            <a:off x="5410200" y="2451947"/>
            <a:ext cx="971550" cy="609600"/>
          </a:xfrm>
          <a:prstGeom prst="rect">
            <a:avLst/>
          </a:prstGeom>
          <a:noFill/>
          <a:ln>
            <a:noFill/>
          </a:ln>
        </p:spPr>
      </p:pic>
      <p:sp>
        <p:nvSpPr>
          <p:cNvPr id="290" name="Google Shape;290;p17"/>
          <p:cNvSpPr/>
          <p:nvPr/>
        </p:nvSpPr>
        <p:spPr>
          <a:xfrm>
            <a:off x="152400" y="990600"/>
            <a:ext cx="8458200" cy="55399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This is designed for applications where using a cable tie is not desirable.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It requires an Allen key to quickly lock or unlock the set screw.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71"/>
                                        </p:tgtEl>
                                        <p:attrNameLst>
                                          <p:attrName>style.visibility</p:attrName>
                                        </p:attrNameLst>
                                      </p:cBhvr>
                                      <p:to>
                                        <p:strVal val="visible"/>
                                      </p:to>
                                    </p:set>
                                    <p:anim calcmode="lin" valueType="num">
                                      <p:cBhvr additive="base">
                                        <p:cTn id="7" dur="1000"/>
                                        <p:tgtEl>
                                          <p:spTgt spid="271"/>
                                        </p:tgtEl>
                                        <p:attrNameLst>
                                          <p:attrName>ppt_w</p:attrName>
                                        </p:attrNameLst>
                                      </p:cBhvr>
                                      <p:tavLst>
                                        <p:tav tm="0">
                                          <p:val>
                                            <p:strVal val="0"/>
                                          </p:val>
                                        </p:tav>
                                        <p:tav tm="100000">
                                          <p:val>
                                            <p:strVal val="#ppt_w"/>
                                          </p:val>
                                        </p:tav>
                                      </p:tavLst>
                                    </p:anim>
                                    <p:anim calcmode="lin" valueType="num">
                                      <p:cBhvr additive="base">
                                        <p:cTn id="8" dur="1000"/>
                                        <p:tgtEl>
                                          <p:spTgt spid="271"/>
                                        </p:tgtEl>
                                        <p:attrNameLst>
                                          <p:attrName>ppt_h</p:attrName>
                                        </p:attrNameLst>
                                      </p:cBhvr>
                                      <p:tavLst>
                                        <p:tav tm="0">
                                          <p:val>
                                            <p:strVal val="0"/>
                                          </p:val>
                                        </p:tav>
                                        <p:tav tm="100000">
                                          <p:val>
                                            <p:strVal val="#ppt_h"/>
                                          </p:val>
                                        </p:tav>
                                      </p:tavLst>
                                    </p:anim>
                                  </p:childTnLst>
                                </p:cTn>
                              </p:par>
                              <p:par>
                                <p:cTn id="9" presetID="1" presetClass="entr" presetSubtype="0" fill="hold" nodeType="withEffect">
                                  <p:stCondLst>
                                    <p:cond delay="900"/>
                                  </p:stCondLst>
                                  <p:childTnLst>
                                    <p:set>
                                      <p:cBhvr>
                                        <p:cTn id="10" dur="1" fill="hold">
                                          <p:stCondLst>
                                            <p:cond delay="0"/>
                                          </p:stCondLst>
                                        </p:cTn>
                                        <p:tgtEl>
                                          <p:spTgt spid="290"/>
                                        </p:tgtEl>
                                        <p:attrNameLst>
                                          <p:attrName>style.visibility</p:attrName>
                                        </p:attrNameLst>
                                      </p:cBhvr>
                                      <p:to>
                                        <p:strVal val="visible"/>
                                      </p:to>
                                    </p:set>
                                  </p:childTnLst>
                                </p:cTn>
                              </p:par>
                            </p:childTnLst>
                          </p:cTn>
                        </p:par>
                        <p:par>
                          <p:cTn id="11" fill="hold">
                            <p:stCondLst>
                              <p:cond delay="1000"/>
                            </p:stCondLst>
                            <p:childTnLst>
                              <p:par>
                                <p:cTn id="12" presetID="10" presetClass="entr" presetSubtype="0" fill="hold" nodeType="afterEffect">
                                  <p:stCondLst>
                                    <p:cond delay="1000"/>
                                  </p:stCondLst>
                                  <p:childTnLst>
                                    <p:set>
                                      <p:cBhvr>
                                        <p:cTn id="13" dur="1" fill="hold">
                                          <p:stCondLst>
                                            <p:cond delay="0"/>
                                          </p:stCondLst>
                                        </p:cTn>
                                        <p:tgtEl>
                                          <p:spTgt spid="273"/>
                                        </p:tgtEl>
                                        <p:attrNameLst>
                                          <p:attrName>style.visibility</p:attrName>
                                        </p:attrNameLst>
                                      </p:cBhvr>
                                      <p:to>
                                        <p:strVal val="visible"/>
                                      </p:to>
                                    </p:set>
                                    <p:animEffect transition="in" filter="fade">
                                      <p:cBhvr>
                                        <p:cTn id="14" dur="1000"/>
                                        <p:tgtEl>
                                          <p:spTgt spid="273"/>
                                        </p:tgtEl>
                                      </p:cBhvr>
                                    </p:animEffect>
                                  </p:childTnLst>
                                </p:cTn>
                              </p:par>
                              <p:par>
                                <p:cTn id="15" presetID="10" presetClass="entr" presetSubtype="0" fill="hold" nodeType="withEffect">
                                  <p:stCondLst>
                                    <p:cond delay="1000"/>
                                  </p:stCondLst>
                                  <p:childTnLst>
                                    <p:set>
                                      <p:cBhvr>
                                        <p:cTn id="16" dur="1" fill="hold">
                                          <p:stCondLst>
                                            <p:cond delay="0"/>
                                          </p:stCondLst>
                                        </p:cTn>
                                        <p:tgtEl>
                                          <p:spTgt spid="283"/>
                                        </p:tgtEl>
                                        <p:attrNameLst>
                                          <p:attrName>style.visibility</p:attrName>
                                        </p:attrNameLst>
                                      </p:cBhvr>
                                      <p:to>
                                        <p:strVal val="visible"/>
                                      </p:to>
                                    </p:set>
                                    <p:animEffect transition="in" filter="fade">
                                      <p:cBhvr>
                                        <p:cTn id="17" dur="1000"/>
                                        <p:tgtEl>
                                          <p:spTgt spid="28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88"/>
                                        </p:tgtEl>
                                        <p:attrNameLst>
                                          <p:attrName>style.visibility</p:attrName>
                                        </p:attrNameLst>
                                      </p:cBhvr>
                                      <p:to>
                                        <p:strVal val="visible"/>
                                      </p:to>
                                    </p:set>
                                    <p:animEffect transition="in" filter="fade">
                                      <p:cBhvr>
                                        <p:cTn id="21" dur="1000"/>
                                        <p:tgtEl>
                                          <p:spTgt spid="288"/>
                                        </p:tgtEl>
                                      </p:cBhvr>
                                    </p:animEffect>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287"/>
                                        </p:tgtEl>
                                        <p:attrNameLst>
                                          <p:attrName>style.visibility</p:attrName>
                                        </p:attrNameLst>
                                      </p:cBhvr>
                                      <p:to>
                                        <p:strVal val="visible"/>
                                      </p:to>
                                    </p:set>
                                    <p:animEffect transition="in" filter="fade">
                                      <p:cBhvr>
                                        <p:cTn id="25" dur="1000"/>
                                        <p:tgtEl>
                                          <p:spTgt spid="287"/>
                                        </p:tgtEl>
                                      </p:cBhvr>
                                    </p:animEffect>
                                  </p:childTnLst>
                                </p:cTn>
                              </p:par>
                              <p:par>
                                <p:cTn id="26" presetID="10" presetClass="entr" presetSubtype="0" fill="hold" nodeType="withEffect">
                                  <p:stCondLst>
                                    <p:cond delay="0"/>
                                  </p:stCondLst>
                                  <p:childTnLst>
                                    <p:set>
                                      <p:cBhvr>
                                        <p:cTn id="27" dur="1" fill="hold">
                                          <p:stCondLst>
                                            <p:cond delay="0"/>
                                          </p:stCondLst>
                                        </p:cTn>
                                        <p:tgtEl>
                                          <p:spTgt spid="274"/>
                                        </p:tgtEl>
                                        <p:attrNameLst>
                                          <p:attrName>style.visibility</p:attrName>
                                        </p:attrNameLst>
                                      </p:cBhvr>
                                      <p:to>
                                        <p:strVal val="visible"/>
                                      </p:to>
                                    </p:set>
                                    <p:animEffect transition="in" filter="fade">
                                      <p:cBhvr>
                                        <p:cTn id="28" dur="1000"/>
                                        <p:tgtEl>
                                          <p:spTgt spid="274"/>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289"/>
                                        </p:tgtEl>
                                        <p:attrNameLst>
                                          <p:attrName>style.visibility</p:attrName>
                                        </p:attrNameLst>
                                      </p:cBhvr>
                                      <p:to>
                                        <p:strVal val="visible"/>
                                      </p:to>
                                    </p:set>
                                    <p:animEffect transition="in" filter="fade">
                                      <p:cBhvr>
                                        <p:cTn id="32" dur="1000"/>
                                        <p:tgtEl>
                                          <p:spTgt spid="289"/>
                                        </p:tgtEl>
                                      </p:cBhvr>
                                    </p:animEffect>
                                  </p:childTnLst>
                                </p:cTn>
                              </p:par>
                            </p:childTnLst>
                          </p:cTn>
                        </p:par>
                        <p:par>
                          <p:cTn id="33" fill="hold">
                            <p:stCondLst>
                              <p:cond delay="5000"/>
                            </p:stCondLst>
                            <p:childTnLst>
                              <p:par>
                                <p:cTn id="34" presetID="10" presetClass="entr" presetSubtype="0" fill="hold" nodeType="afterEffect">
                                  <p:stCondLst>
                                    <p:cond delay="0"/>
                                  </p:stCondLst>
                                  <p:childTnLst>
                                    <p:set>
                                      <p:cBhvr>
                                        <p:cTn id="35" dur="1" fill="hold">
                                          <p:stCondLst>
                                            <p:cond delay="0"/>
                                          </p:stCondLst>
                                        </p:cTn>
                                        <p:tgtEl>
                                          <p:spTgt spid="272"/>
                                        </p:tgtEl>
                                        <p:attrNameLst>
                                          <p:attrName>style.visibility</p:attrName>
                                        </p:attrNameLst>
                                      </p:cBhvr>
                                      <p:to>
                                        <p:strVal val="visible"/>
                                      </p:to>
                                    </p:set>
                                    <p:animEffect transition="in" filter="fade">
                                      <p:cBhvr>
                                        <p:cTn id="36" dur="1000"/>
                                        <p:tgtEl>
                                          <p:spTgt spid="272"/>
                                        </p:tgtEl>
                                      </p:cBhvr>
                                    </p:animEffect>
                                  </p:childTnLst>
                                </p:cTn>
                              </p:par>
                              <p:par>
                                <p:cTn id="37" presetID="10" presetClass="entr" presetSubtype="0" fill="hold" nodeType="withEffect">
                                  <p:stCondLst>
                                    <p:cond delay="0"/>
                                  </p:stCondLst>
                                  <p:childTnLst>
                                    <p:set>
                                      <p:cBhvr>
                                        <p:cTn id="38" dur="1" fill="hold">
                                          <p:stCondLst>
                                            <p:cond delay="0"/>
                                          </p:stCondLst>
                                        </p:cTn>
                                        <p:tgtEl>
                                          <p:spTgt spid="278"/>
                                        </p:tgtEl>
                                        <p:attrNameLst>
                                          <p:attrName>style.visibility</p:attrName>
                                        </p:attrNameLst>
                                      </p:cBhvr>
                                      <p:to>
                                        <p:strVal val="visible"/>
                                      </p:to>
                                    </p:set>
                                    <p:animEffect transition="in" filter="fade">
                                      <p:cBhvr>
                                        <p:cTn id="39" dur="1000"/>
                                        <p:tgtEl>
                                          <p:spTgt spid="278"/>
                                        </p:tgtEl>
                                      </p:cBhvr>
                                    </p:animEffect>
                                  </p:childTnLst>
                                </p:cTn>
                              </p:par>
                            </p:childTnLst>
                          </p:cTn>
                        </p:par>
                        <p:par>
                          <p:cTn id="40" fill="hold">
                            <p:stCondLst>
                              <p:cond delay="6000"/>
                            </p:stCondLst>
                            <p:childTnLst>
                              <p:par>
                                <p:cTn id="41" presetID="10" presetClass="entr" presetSubtype="0" fill="hold" nodeType="afterEffect">
                                  <p:stCondLst>
                                    <p:cond delay="0"/>
                                  </p:stCondLst>
                                  <p:childTnLst>
                                    <p:set>
                                      <p:cBhvr>
                                        <p:cTn id="42" dur="1" fill="hold">
                                          <p:stCondLst>
                                            <p:cond delay="0"/>
                                          </p:stCondLst>
                                        </p:cTn>
                                        <p:tgtEl>
                                          <p:spTgt spid="282"/>
                                        </p:tgtEl>
                                        <p:attrNameLst>
                                          <p:attrName>style.visibility</p:attrName>
                                        </p:attrNameLst>
                                      </p:cBhvr>
                                      <p:to>
                                        <p:strVal val="visible"/>
                                      </p:to>
                                    </p:set>
                                    <p:animEffect transition="in" filter="fade">
                                      <p:cBhvr>
                                        <p:cTn id="43" dur="10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18"/>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6" name="Google Shape;296;p18"/>
          <p:cNvSpPr txBox="1"/>
          <p:nvPr/>
        </p:nvSpPr>
        <p:spPr>
          <a:xfrm>
            <a:off x="0" y="163324"/>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INSPECTION DOORS</a:t>
            </a:r>
            <a:endParaRPr sz="2800" b="0" i="0" u="none" strike="noStrike" cap="none">
              <a:solidFill>
                <a:srgbClr val="FF9333"/>
              </a:solidFill>
              <a:latin typeface="Arial"/>
              <a:ea typeface="Arial"/>
              <a:cs typeface="Arial"/>
              <a:sym typeface="Arial"/>
            </a:endParaRPr>
          </a:p>
        </p:txBody>
      </p:sp>
      <p:pic>
        <p:nvPicPr>
          <p:cNvPr id="297" name="Google Shape;297;p18" descr="Y:\MARKETING\Engineering Models\Renderings\A-INSPDOOR-1_Stills_Rend-1.jpg"/>
          <p:cNvPicPr preferRelativeResize="0"/>
          <p:nvPr/>
        </p:nvPicPr>
        <p:blipFill rotWithShape="1">
          <a:blip r:embed="rId3">
            <a:alphaModFix/>
          </a:blip>
          <a:srcRect b="16531"/>
          <a:stretch/>
        </p:blipFill>
        <p:spPr>
          <a:xfrm>
            <a:off x="152400" y="2286000"/>
            <a:ext cx="4495800" cy="3001841"/>
          </a:xfrm>
          <a:prstGeom prst="rect">
            <a:avLst/>
          </a:prstGeom>
          <a:noFill/>
          <a:ln>
            <a:noFill/>
          </a:ln>
        </p:spPr>
      </p:pic>
      <p:pic>
        <p:nvPicPr>
          <p:cNvPr id="298" name="Google Shape;298;p18" descr="Y:\MARKETING\Engineering Models\Renderings\A-INSPDOOR-1_Stills_Rend-2.jpg"/>
          <p:cNvPicPr preferRelativeResize="0"/>
          <p:nvPr/>
        </p:nvPicPr>
        <p:blipFill rotWithShape="1">
          <a:blip r:embed="rId4">
            <a:alphaModFix/>
          </a:blip>
          <a:srcRect b="9723"/>
          <a:stretch/>
        </p:blipFill>
        <p:spPr>
          <a:xfrm>
            <a:off x="4834851" y="2286000"/>
            <a:ext cx="4156749" cy="3001841"/>
          </a:xfrm>
          <a:prstGeom prst="rect">
            <a:avLst/>
          </a:prstGeom>
          <a:noFill/>
          <a:ln>
            <a:noFill/>
          </a:ln>
        </p:spPr>
      </p:pic>
      <p:sp>
        <p:nvSpPr>
          <p:cNvPr id="299" name="Google Shape;299;p18"/>
          <p:cNvSpPr/>
          <p:nvPr/>
        </p:nvSpPr>
        <p:spPr>
          <a:xfrm>
            <a:off x="0" y="1066800"/>
            <a:ext cx="9144000" cy="7848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Inspection Doors are necessary when you need to keep machinery running and still want to be able to inspect or access certain areas. The unique 2-piece design allows for retrofitting existing compliant guarding or installing in new. </a:t>
            </a:r>
            <a:endParaRPr sz="1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296"/>
                                        </p:tgtEl>
                                        <p:attrNameLst>
                                          <p:attrName>style.visibility</p:attrName>
                                        </p:attrNameLst>
                                      </p:cBhvr>
                                      <p:to>
                                        <p:strVal val="visible"/>
                                      </p:to>
                                    </p:set>
                                    <p:anim calcmode="lin" valueType="num">
                                      <p:cBhvr additive="base">
                                        <p:cTn id="7" dur="500"/>
                                        <p:tgtEl>
                                          <p:spTgt spid="296"/>
                                        </p:tgtEl>
                                        <p:attrNameLst>
                                          <p:attrName>ppt_w</p:attrName>
                                        </p:attrNameLst>
                                      </p:cBhvr>
                                      <p:tavLst>
                                        <p:tav tm="0">
                                          <p:val>
                                            <p:strVal val="0"/>
                                          </p:val>
                                        </p:tav>
                                        <p:tav tm="100000">
                                          <p:val>
                                            <p:strVal val="#ppt_w"/>
                                          </p:val>
                                        </p:tav>
                                      </p:tavLst>
                                    </p:anim>
                                    <p:anim calcmode="lin" valueType="num">
                                      <p:cBhvr additive="base">
                                        <p:cTn id="8" dur="500"/>
                                        <p:tgtEl>
                                          <p:spTgt spid="29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9"/>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5" name="Google Shape;305;p19"/>
          <p:cNvSpPr txBox="1"/>
          <p:nvPr/>
        </p:nvSpPr>
        <p:spPr>
          <a:xfrm>
            <a:off x="76200" y="163324"/>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GUARD HANDLES</a:t>
            </a:r>
            <a:endParaRPr sz="2800" b="0" i="0" u="none" strike="noStrike" cap="none">
              <a:solidFill>
                <a:srgbClr val="FF9333"/>
              </a:solidFill>
              <a:latin typeface="Arial"/>
              <a:ea typeface="Arial"/>
              <a:cs typeface="Arial"/>
              <a:sym typeface="Arial"/>
            </a:endParaRPr>
          </a:p>
        </p:txBody>
      </p:sp>
      <p:pic>
        <p:nvPicPr>
          <p:cNvPr id="306" name="Google Shape;306;p19" descr="Y:\MARKETING\Engineering Models\Renderings\A-Handle-Rend-1.jpg"/>
          <p:cNvPicPr preferRelativeResize="0"/>
          <p:nvPr/>
        </p:nvPicPr>
        <p:blipFill rotWithShape="1">
          <a:blip r:embed="rId3">
            <a:alphaModFix/>
          </a:blip>
          <a:srcRect l="3000" r="-2999"/>
          <a:stretch/>
        </p:blipFill>
        <p:spPr>
          <a:xfrm>
            <a:off x="1790700" y="1918100"/>
            <a:ext cx="5918199" cy="3698799"/>
          </a:xfrm>
          <a:prstGeom prst="rect">
            <a:avLst/>
          </a:prstGeom>
          <a:noFill/>
          <a:ln>
            <a:noFill/>
          </a:ln>
        </p:spPr>
      </p:pic>
      <p:sp>
        <p:nvSpPr>
          <p:cNvPr id="307" name="Google Shape;307;p19"/>
          <p:cNvSpPr txBox="1"/>
          <p:nvPr/>
        </p:nvSpPr>
        <p:spPr>
          <a:xfrm>
            <a:off x="152400" y="990600"/>
            <a:ext cx="8839200" cy="7848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Guard Handles are designed to improve ergonomics of Safety Guarding and allow for easier removal and handling of guards. Furthermore, they are rubber-coated in order to add more comfort during removal or installation of a guard panel.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305"/>
                                        </p:tgtEl>
                                        <p:attrNameLst>
                                          <p:attrName>style.visibility</p:attrName>
                                        </p:attrNameLst>
                                      </p:cBhvr>
                                      <p:to>
                                        <p:strVal val="visible"/>
                                      </p:to>
                                    </p:set>
                                    <p:anim calcmode="lin" valueType="num">
                                      <p:cBhvr additive="base">
                                        <p:cTn id="7" dur="500"/>
                                        <p:tgtEl>
                                          <p:spTgt spid="305"/>
                                        </p:tgtEl>
                                        <p:attrNameLst>
                                          <p:attrName>ppt_w</p:attrName>
                                        </p:attrNameLst>
                                      </p:cBhvr>
                                      <p:tavLst>
                                        <p:tav tm="0">
                                          <p:val>
                                            <p:strVal val="0"/>
                                          </p:val>
                                        </p:tav>
                                        <p:tav tm="100000">
                                          <p:val>
                                            <p:strVal val="#ppt_w"/>
                                          </p:val>
                                        </p:tav>
                                      </p:tavLst>
                                    </p:anim>
                                    <p:anim calcmode="lin" valueType="num">
                                      <p:cBhvr additive="base">
                                        <p:cTn id="8" dur="500"/>
                                        <p:tgtEl>
                                          <p:spTgt spid="305"/>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2"/>
          <p:cNvSpPr txBox="1"/>
          <p:nvPr/>
        </p:nvSpPr>
        <p:spPr>
          <a:xfrm>
            <a:off x="1905000" y="147935"/>
            <a:ext cx="57531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ABOUT BELT CONVEYOR GUARDING</a:t>
            </a:r>
            <a:endParaRPr sz="2400" b="1" i="0" u="none" strike="noStrike" cap="none">
              <a:solidFill>
                <a:schemeClr val="lt1"/>
              </a:solidFill>
              <a:latin typeface="Arial"/>
              <a:ea typeface="Arial"/>
              <a:cs typeface="Arial"/>
              <a:sym typeface="Arial"/>
            </a:endParaRPr>
          </a:p>
        </p:txBody>
      </p:sp>
      <p:sp>
        <p:nvSpPr>
          <p:cNvPr id="102" name="Google Shape;102;p2"/>
          <p:cNvSpPr txBox="1"/>
          <p:nvPr/>
        </p:nvSpPr>
        <p:spPr>
          <a:xfrm>
            <a:off x="152400" y="1066800"/>
            <a:ext cx="8839200" cy="7848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Belt Conveyor Guarding supplies customized safety guarding products and solutions that protect workers. Our streamlined modular designs are engineered to reduce workplace injuries while improving productivity. BCG’s products are functional, affordable and ergonomic, while providing the following benefits:</a:t>
            </a:r>
            <a:endParaRPr sz="1500" b="0" i="0" u="none" strike="noStrike" cap="none">
              <a:solidFill>
                <a:schemeClr val="dk1"/>
              </a:solidFill>
              <a:latin typeface="Calibri"/>
              <a:ea typeface="Calibri"/>
              <a:cs typeface="Calibri"/>
              <a:sym typeface="Calibri"/>
            </a:endParaRPr>
          </a:p>
        </p:txBody>
      </p:sp>
      <p:pic>
        <p:nvPicPr>
          <p:cNvPr id="103" name="Google Shape;103;p2" descr="C:\Users\vhordov\Desktop\GrindingMillGuards1-1024x768.jpg"/>
          <p:cNvPicPr preferRelativeResize="0"/>
          <p:nvPr/>
        </p:nvPicPr>
        <p:blipFill rotWithShape="1">
          <a:blip r:embed="rId3">
            <a:alphaModFix/>
          </a:blip>
          <a:srcRect/>
          <a:stretch/>
        </p:blipFill>
        <p:spPr>
          <a:xfrm>
            <a:off x="4497085" y="2105654"/>
            <a:ext cx="4405545" cy="3304546"/>
          </a:xfrm>
          <a:prstGeom prst="rect">
            <a:avLst/>
          </a:prstGeom>
          <a:noFill/>
          <a:ln>
            <a:noFill/>
          </a:ln>
        </p:spPr>
      </p:pic>
      <p:sp>
        <p:nvSpPr>
          <p:cNvPr id="104" name="Google Shape;104;p2"/>
          <p:cNvSpPr/>
          <p:nvPr/>
        </p:nvSpPr>
        <p:spPr>
          <a:xfrm>
            <a:off x="152399" y="2133600"/>
            <a:ext cx="4344685" cy="182357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Eliminating workplace injuries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Decreasing fines, citations and costly shutdowns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Improving your productivity</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Ensuring compliance with OSHA, MSHA and CSA</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Extending the life of your equipment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p:tgtEl>
                                          <p:spTgt spid="101"/>
                                        </p:tgtEl>
                                        <p:attrNameLst>
                                          <p:attrName>ppt_w</p:attrName>
                                        </p:attrNameLst>
                                      </p:cBhvr>
                                      <p:tavLst>
                                        <p:tav tm="0">
                                          <p:val>
                                            <p:strVal val="0"/>
                                          </p:val>
                                        </p:tav>
                                        <p:tav tm="100000">
                                          <p:val>
                                            <p:strVal val="#ppt_w"/>
                                          </p:val>
                                        </p:tav>
                                      </p:tavLst>
                                    </p:anim>
                                    <p:anim calcmode="lin" valueType="num">
                                      <p:cBhvr additive="base">
                                        <p:cTn id="8" dur="500"/>
                                        <p:tgtEl>
                                          <p:spTgt spid="101"/>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0"/>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3" name="Google Shape;313;p20"/>
          <p:cNvSpPr txBox="1"/>
          <p:nvPr/>
        </p:nvSpPr>
        <p:spPr>
          <a:xfrm>
            <a:off x="0" y="163324"/>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GUARD HANGERS</a:t>
            </a:r>
            <a:endParaRPr sz="2800" b="0" i="0" u="none" strike="noStrike" cap="none">
              <a:solidFill>
                <a:srgbClr val="FF9333"/>
              </a:solidFill>
              <a:latin typeface="Arial"/>
              <a:ea typeface="Arial"/>
              <a:cs typeface="Arial"/>
              <a:sym typeface="Arial"/>
            </a:endParaRPr>
          </a:p>
        </p:txBody>
      </p:sp>
      <p:pic>
        <p:nvPicPr>
          <p:cNvPr id="314" name="Google Shape;314;p20" descr="C:\Users\vhordov\Desktop\GuardHangers2.jpg"/>
          <p:cNvPicPr preferRelativeResize="0"/>
          <p:nvPr/>
        </p:nvPicPr>
        <p:blipFill rotWithShape="1">
          <a:blip r:embed="rId3">
            <a:alphaModFix/>
          </a:blip>
          <a:srcRect/>
          <a:stretch/>
        </p:blipFill>
        <p:spPr>
          <a:xfrm>
            <a:off x="4787900" y="2133600"/>
            <a:ext cx="4165600" cy="3124200"/>
          </a:xfrm>
          <a:prstGeom prst="rect">
            <a:avLst/>
          </a:prstGeom>
          <a:noFill/>
          <a:ln>
            <a:noFill/>
          </a:ln>
        </p:spPr>
      </p:pic>
      <p:sp>
        <p:nvSpPr>
          <p:cNvPr id="315" name="Google Shape;315;p20"/>
          <p:cNvSpPr txBox="1"/>
          <p:nvPr/>
        </p:nvSpPr>
        <p:spPr>
          <a:xfrm>
            <a:off x="152400" y="990600"/>
            <a:ext cx="8839200" cy="7848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Guard Hangers are created in order to hang flat guard panels onto other guards or handrails during maintenance procedures. It significantly improves ergonomics as well as solves the problem of where to put your guard when removed, eliminating a potential tripping hazard.</a:t>
            </a:r>
            <a:endParaRPr sz="1400" b="0" i="0" u="none" strike="noStrike" cap="none">
              <a:solidFill>
                <a:srgbClr val="000000"/>
              </a:solidFill>
              <a:latin typeface="Arial"/>
              <a:ea typeface="Arial"/>
              <a:cs typeface="Arial"/>
              <a:sym typeface="Arial"/>
            </a:endParaRPr>
          </a:p>
        </p:txBody>
      </p:sp>
      <p:sp>
        <p:nvSpPr>
          <p:cNvPr id="316" name="Google Shape;316;p20"/>
          <p:cNvSpPr/>
          <p:nvPr/>
        </p:nvSpPr>
        <p:spPr>
          <a:xfrm>
            <a:off x="152399" y="2166878"/>
            <a:ext cx="4635501" cy="286232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Easy installs on flat guards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Hang guards on other flat guard panels or handrails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Can be used on both new and existing guarding</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The unique non-slip design ensures a tight fit when hanging</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Rubber-coated for increased friction</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No negative impact on any part of your equipment due to a compact design</a:t>
            </a:r>
            <a:endParaRPr sz="1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313"/>
                                        </p:tgtEl>
                                        <p:attrNameLst>
                                          <p:attrName>style.visibility</p:attrName>
                                        </p:attrNameLst>
                                      </p:cBhvr>
                                      <p:to>
                                        <p:strVal val="visible"/>
                                      </p:to>
                                    </p:set>
                                    <p:anim calcmode="lin" valueType="num">
                                      <p:cBhvr additive="base">
                                        <p:cTn id="7" dur="500"/>
                                        <p:tgtEl>
                                          <p:spTgt spid="313"/>
                                        </p:tgtEl>
                                        <p:attrNameLst>
                                          <p:attrName>ppt_w</p:attrName>
                                        </p:attrNameLst>
                                      </p:cBhvr>
                                      <p:tavLst>
                                        <p:tav tm="0">
                                          <p:val>
                                            <p:strVal val="0"/>
                                          </p:val>
                                        </p:tav>
                                        <p:tav tm="100000">
                                          <p:val>
                                            <p:strVal val="#ppt_w"/>
                                          </p:val>
                                        </p:tav>
                                      </p:tavLst>
                                    </p:anim>
                                    <p:anim calcmode="lin" valueType="num">
                                      <p:cBhvr additive="base">
                                        <p:cTn id="8" dur="500"/>
                                        <p:tgtEl>
                                          <p:spTgt spid="31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21"/>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2" name="Google Shape;322;p21"/>
          <p:cNvSpPr txBox="1"/>
          <p:nvPr/>
        </p:nvSpPr>
        <p:spPr>
          <a:xfrm>
            <a:off x="0" y="163324"/>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GUARD SEATS</a:t>
            </a:r>
            <a:endParaRPr sz="2800" b="0" i="0" u="none" strike="noStrike" cap="none">
              <a:solidFill>
                <a:srgbClr val="FF9333"/>
              </a:solidFill>
              <a:latin typeface="Arial"/>
              <a:ea typeface="Arial"/>
              <a:cs typeface="Arial"/>
              <a:sym typeface="Arial"/>
            </a:endParaRPr>
          </a:p>
        </p:txBody>
      </p:sp>
      <p:pic>
        <p:nvPicPr>
          <p:cNvPr id="323" name="Google Shape;323;p21" descr="C:\Users\vhordov\Desktop\GuardSeat1.jpg"/>
          <p:cNvPicPr preferRelativeResize="0"/>
          <p:nvPr/>
        </p:nvPicPr>
        <p:blipFill rotWithShape="1">
          <a:blip r:embed="rId3">
            <a:alphaModFix/>
          </a:blip>
          <a:srcRect/>
          <a:stretch/>
        </p:blipFill>
        <p:spPr>
          <a:xfrm>
            <a:off x="5744475" y="888388"/>
            <a:ext cx="3063675" cy="2297775"/>
          </a:xfrm>
          <a:prstGeom prst="rect">
            <a:avLst/>
          </a:prstGeom>
          <a:noFill/>
          <a:ln>
            <a:noFill/>
          </a:ln>
        </p:spPr>
      </p:pic>
      <p:pic>
        <p:nvPicPr>
          <p:cNvPr id="324" name="Google Shape;324;p21" descr="C:\Users\vhordov\Desktop\GuardSeat2.jpg"/>
          <p:cNvPicPr preferRelativeResize="0"/>
          <p:nvPr/>
        </p:nvPicPr>
        <p:blipFill rotWithShape="1">
          <a:blip r:embed="rId4">
            <a:alphaModFix/>
          </a:blip>
          <a:srcRect/>
          <a:stretch/>
        </p:blipFill>
        <p:spPr>
          <a:xfrm>
            <a:off x="439025" y="3303450"/>
            <a:ext cx="4132953" cy="2297775"/>
          </a:xfrm>
          <a:prstGeom prst="rect">
            <a:avLst/>
          </a:prstGeom>
          <a:noFill/>
          <a:ln>
            <a:noFill/>
          </a:ln>
        </p:spPr>
      </p:pic>
      <p:pic>
        <p:nvPicPr>
          <p:cNvPr id="325" name="Google Shape;325;p21" descr="C:\Users\vhordov\Desktop\GuardSeat3.jpg"/>
          <p:cNvPicPr preferRelativeResize="0"/>
          <p:nvPr/>
        </p:nvPicPr>
        <p:blipFill rotWithShape="1">
          <a:blip r:embed="rId5">
            <a:alphaModFix/>
          </a:blip>
          <a:srcRect/>
          <a:stretch/>
        </p:blipFill>
        <p:spPr>
          <a:xfrm>
            <a:off x="4725775" y="3312575"/>
            <a:ext cx="4023159" cy="2297775"/>
          </a:xfrm>
          <a:prstGeom prst="rect">
            <a:avLst/>
          </a:prstGeom>
          <a:noFill/>
          <a:ln>
            <a:noFill/>
          </a:ln>
        </p:spPr>
      </p:pic>
      <p:sp>
        <p:nvSpPr>
          <p:cNvPr id="326" name="Google Shape;326;p21"/>
          <p:cNvSpPr txBox="1"/>
          <p:nvPr/>
        </p:nvSpPr>
        <p:spPr>
          <a:xfrm>
            <a:off x="152400" y="990600"/>
            <a:ext cx="5185147" cy="147732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Guard Seats securely hold the lower portion of the machine safety guard with no need for fasteners. As a result, they improve ergonomics and functionality of removing and replacing Flat Guards.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322"/>
                                        </p:tgtEl>
                                        <p:attrNameLst>
                                          <p:attrName>style.visibility</p:attrName>
                                        </p:attrNameLst>
                                      </p:cBhvr>
                                      <p:to>
                                        <p:strVal val="visible"/>
                                      </p:to>
                                    </p:set>
                                    <p:anim calcmode="lin" valueType="num">
                                      <p:cBhvr additive="base">
                                        <p:cTn id="7" dur="500"/>
                                        <p:tgtEl>
                                          <p:spTgt spid="322"/>
                                        </p:tgtEl>
                                        <p:attrNameLst>
                                          <p:attrName>ppt_w</p:attrName>
                                        </p:attrNameLst>
                                      </p:cBhvr>
                                      <p:tavLst>
                                        <p:tav tm="0">
                                          <p:val>
                                            <p:strVal val="0"/>
                                          </p:val>
                                        </p:tav>
                                        <p:tav tm="100000">
                                          <p:val>
                                            <p:strVal val="#ppt_w"/>
                                          </p:val>
                                        </p:tav>
                                      </p:tavLst>
                                    </p:anim>
                                    <p:anim calcmode="lin" valueType="num">
                                      <p:cBhvr additive="base">
                                        <p:cTn id="8" dur="500"/>
                                        <p:tgtEl>
                                          <p:spTgt spid="32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2"/>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2" name="Google Shape;332;p22"/>
          <p:cNvSpPr txBox="1"/>
          <p:nvPr/>
        </p:nvSpPr>
        <p:spPr>
          <a:xfrm>
            <a:off x="0" y="163324"/>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RIPPLE EFFECT</a:t>
            </a:r>
            <a:endParaRPr sz="2800" b="0" i="0" u="none" strike="noStrike" cap="none">
              <a:solidFill>
                <a:srgbClr val="FF9333"/>
              </a:solidFill>
              <a:latin typeface="Arial"/>
              <a:ea typeface="Arial"/>
              <a:cs typeface="Arial"/>
              <a:sym typeface="Arial"/>
            </a:endParaRPr>
          </a:p>
        </p:txBody>
      </p:sp>
      <p:grpSp>
        <p:nvGrpSpPr>
          <p:cNvPr id="333" name="Google Shape;333;p22"/>
          <p:cNvGrpSpPr/>
          <p:nvPr/>
        </p:nvGrpSpPr>
        <p:grpSpPr>
          <a:xfrm>
            <a:off x="1839179" y="1070040"/>
            <a:ext cx="5465633" cy="4419600"/>
            <a:chOff x="1925767" y="1301890"/>
            <a:chExt cx="5465633" cy="4419600"/>
          </a:xfrm>
        </p:grpSpPr>
        <p:sp>
          <p:nvSpPr>
            <p:cNvPr id="334" name="Google Shape;334;p22"/>
            <p:cNvSpPr/>
            <p:nvPr/>
          </p:nvSpPr>
          <p:spPr>
            <a:xfrm>
              <a:off x="1925767" y="1301890"/>
              <a:ext cx="5465633" cy="4419600"/>
            </a:xfrm>
            <a:prstGeom prst="ellipse">
              <a:avLst/>
            </a:prstGeom>
            <a:solidFill>
              <a:srgbClr val="8F8F8F"/>
            </a:solidFill>
            <a:ln>
              <a:noFill/>
            </a:ln>
            <a:effectLst>
              <a:outerShdw blurRad="50800" dist="38100" dir="14400000">
                <a:srgbClr val="000000">
                  <a:alpha val="4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5" name="Google Shape;335;p22"/>
            <p:cNvSpPr txBox="1"/>
            <p:nvPr/>
          </p:nvSpPr>
          <p:spPr>
            <a:xfrm>
              <a:off x="3200400" y="1524000"/>
              <a:ext cx="2994986" cy="27699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Insurance premiums are likely to rise</a:t>
              </a:r>
              <a:endParaRPr sz="1400" b="0" i="0" u="none" strike="noStrike" cap="none">
                <a:solidFill>
                  <a:srgbClr val="000000"/>
                </a:solidFill>
                <a:latin typeface="Arial"/>
                <a:ea typeface="Arial"/>
                <a:cs typeface="Arial"/>
                <a:sym typeface="Arial"/>
              </a:endParaRPr>
            </a:p>
          </p:txBody>
        </p:sp>
      </p:grpSp>
      <p:grpSp>
        <p:nvGrpSpPr>
          <p:cNvPr id="336" name="Google Shape;336;p22"/>
          <p:cNvGrpSpPr/>
          <p:nvPr/>
        </p:nvGrpSpPr>
        <p:grpSpPr>
          <a:xfrm>
            <a:off x="2216727" y="1706310"/>
            <a:ext cx="4781863" cy="3839981"/>
            <a:chOff x="2303314" y="1938160"/>
            <a:chExt cx="4781863" cy="3839981"/>
          </a:xfrm>
        </p:grpSpPr>
        <p:sp>
          <p:nvSpPr>
            <p:cNvPr id="337" name="Google Shape;337;p22"/>
            <p:cNvSpPr/>
            <p:nvPr/>
          </p:nvSpPr>
          <p:spPr>
            <a:xfrm>
              <a:off x="2303314" y="1938160"/>
              <a:ext cx="4781863" cy="3839981"/>
            </a:xfrm>
            <a:prstGeom prst="ellipse">
              <a:avLst/>
            </a:prstGeom>
            <a:solidFill>
              <a:srgbClr val="969696"/>
            </a:solidFill>
            <a:ln>
              <a:noFill/>
            </a:ln>
            <a:effectLst>
              <a:outerShdw blurRad="50800" dist="38100" dir="16200000">
                <a:srgbClr val="000000">
                  <a:alpha val="4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8" name="Google Shape;338;p22"/>
            <p:cNvSpPr txBox="1"/>
            <p:nvPr/>
          </p:nvSpPr>
          <p:spPr>
            <a:xfrm>
              <a:off x="3200400" y="1944469"/>
              <a:ext cx="2971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Employers deal with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rehiring, retraining, costly fines,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citations and Workers Compensation</a:t>
              </a:r>
              <a:endParaRPr sz="1400" b="0" i="0" u="none" strike="noStrike" cap="none">
                <a:solidFill>
                  <a:srgbClr val="000000"/>
                </a:solidFill>
                <a:latin typeface="Arial"/>
                <a:ea typeface="Arial"/>
                <a:cs typeface="Arial"/>
                <a:sym typeface="Arial"/>
              </a:endParaRPr>
            </a:p>
          </p:txBody>
        </p:sp>
      </p:grpSp>
      <p:grpSp>
        <p:nvGrpSpPr>
          <p:cNvPr id="339" name="Google Shape;339;p22"/>
          <p:cNvGrpSpPr/>
          <p:nvPr/>
        </p:nvGrpSpPr>
        <p:grpSpPr>
          <a:xfrm>
            <a:off x="2616777" y="2346390"/>
            <a:ext cx="4057338" cy="3260361"/>
            <a:chOff x="2703365" y="2578240"/>
            <a:chExt cx="4057338" cy="3260361"/>
          </a:xfrm>
        </p:grpSpPr>
        <p:sp>
          <p:nvSpPr>
            <p:cNvPr id="340" name="Google Shape;340;p22"/>
            <p:cNvSpPr/>
            <p:nvPr/>
          </p:nvSpPr>
          <p:spPr>
            <a:xfrm>
              <a:off x="2703365" y="2578240"/>
              <a:ext cx="4057338" cy="3260361"/>
            </a:xfrm>
            <a:prstGeom prst="ellipse">
              <a:avLst/>
            </a:prstGeom>
            <a:solidFill>
              <a:srgbClr val="B2B2B2"/>
            </a:solidFill>
            <a:ln>
              <a:noFill/>
            </a:ln>
            <a:effectLst>
              <a:outerShdw blurRad="50800" dist="38100" dir="15240000">
                <a:srgbClr val="000000">
                  <a:alpha val="4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1" name="Google Shape;341;p22"/>
            <p:cNvSpPr txBox="1"/>
            <p:nvPr/>
          </p:nvSpPr>
          <p:spPr>
            <a:xfrm>
              <a:off x="3505200" y="2771001"/>
              <a:ext cx="2418274"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Witnesses may develop PTSD (Post Traumatic Stress Disorder)</a:t>
              </a:r>
              <a:endParaRPr sz="1400" b="0" i="0" u="none" strike="noStrike" cap="none">
                <a:solidFill>
                  <a:srgbClr val="000000"/>
                </a:solidFill>
                <a:latin typeface="Arial"/>
                <a:ea typeface="Arial"/>
                <a:cs typeface="Arial"/>
                <a:sym typeface="Arial"/>
              </a:endParaRPr>
            </a:p>
          </p:txBody>
        </p:sp>
      </p:grpSp>
      <p:grpSp>
        <p:nvGrpSpPr>
          <p:cNvPr id="342" name="Google Shape;342;p22"/>
          <p:cNvGrpSpPr/>
          <p:nvPr/>
        </p:nvGrpSpPr>
        <p:grpSpPr>
          <a:xfrm>
            <a:off x="3016827" y="2986470"/>
            <a:ext cx="3332813" cy="2680741"/>
            <a:chOff x="3103414" y="3218320"/>
            <a:chExt cx="3332813" cy="2680741"/>
          </a:xfrm>
        </p:grpSpPr>
        <p:sp>
          <p:nvSpPr>
            <p:cNvPr id="343" name="Google Shape;343;p22"/>
            <p:cNvSpPr/>
            <p:nvPr/>
          </p:nvSpPr>
          <p:spPr>
            <a:xfrm>
              <a:off x="3103414" y="3218320"/>
              <a:ext cx="3332813" cy="2680741"/>
            </a:xfrm>
            <a:prstGeom prst="ellipse">
              <a:avLst/>
            </a:prstGeom>
            <a:solidFill>
              <a:srgbClr val="C1C1C1"/>
            </a:solidFill>
            <a:ln>
              <a:noFill/>
            </a:ln>
            <a:effectLst>
              <a:outerShdw blurRad="50800" dist="38100" dir="15360000">
                <a:srgbClr val="000000">
                  <a:alpha val="4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4" name="Google Shape;344;p22"/>
            <p:cNvSpPr txBox="1"/>
            <p:nvPr/>
          </p:nvSpPr>
          <p:spPr>
            <a:xfrm>
              <a:off x="3791712" y="3276600"/>
              <a:ext cx="1956216"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Colleagues have </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increased workload</a:t>
              </a:r>
              <a:endParaRPr sz="1400" b="0" i="0" u="none" strike="noStrike" cap="none">
                <a:solidFill>
                  <a:srgbClr val="000000"/>
                </a:solidFill>
                <a:latin typeface="Arial"/>
                <a:ea typeface="Arial"/>
                <a:cs typeface="Arial"/>
                <a:sym typeface="Arial"/>
              </a:endParaRPr>
            </a:p>
          </p:txBody>
        </p:sp>
      </p:grpSp>
      <p:grpSp>
        <p:nvGrpSpPr>
          <p:cNvPr id="345" name="Google Shape;345;p22"/>
          <p:cNvGrpSpPr/>
          <p:nvPr/>
        </p:nvGrpSpPr>
        <p:grpSpPr>
          <a:xfrm>
            <a:off x="3376871" y="3624613"/>
            <a:ext cx="2680740" cy="2102875"/>
            <a:chOff x="3463459" y="3856463"/>
            <a:chExt cx="2680740" cy="2102875"/>
          </a:xfrm>
        </p:grpSpPr>
        <p:sp>
          <p:nvSpPr>
            <p:cNvPr id="346" name="Google Shape;346;p22"/>
            <p:cNvSpPr/>
            <p:nvPr/>
          </p:nvSpPr>
          <p:spPr>
            <a:xfrm>
              <a:off x="3463459" y="3856463"/>
              <a:ext cx="2680740" cy="2102875"/>
            </a:xfrm>
            <a:prstGeom prst="ellipse">
              <a:avLst/>
            </a:prstGeom>
            <a:solidFill>
              <a:srgbClr val="CFCFCF"/>
            </a:solidFill>
            <a:ln>
              <a:noFill/>
            </a:ln>
            <a:effectLst>
              <a:outerShdw blurRad="50800" dist="38100" dir="15480000">
                <a:srgbClr val="000000">
                  <a:alpha val="4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7" name="Google Shape;347;p22"/>
            <p:cNvSpPr txBox="1"/>
            <p:nvPr/>
          </p:nvSpPr>
          <p:spPr>
            <a:xfrm>
              <a:off x="3810000" y="3962400"/>
              <a:ext cx="1956217"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Family &amp; friends take</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 on extra responsibilities</a:t>
              </a:r>
              <a:endParaRPr sz="1200" b="0" i="0" u="none" strike="noStrike" cap="none">
                <a:solidFill>
                  <a:srgbClr val="000000"/>
                </a:solidFill>
                <a:latin typeface="Calibri"/>
                <a:ea typeface="Calibri"/>
                <a:cs typeface="Calibri"/>
                <a:sym typeface="Calibri"/>
              </a:endParaRPr>
            </a:p>
          </p:txBody>
        </p:sp>
      </p:grpSp>
      <p:grpSp>
        <p:nvGrpSpPr>
          <p:cNvPr id="348" name="Google Shape;348;p22"/>
          <p:cNvGrpSpPr/>
          <p:nvPr/>
        </p:nvGrpSpPr>
        <p:grpSpPr>
          <a:xfrm>
            <a:off x="3776922" y="4264694"/>
            <a:ext cx="1956217" cy="1523256"/>
            <a:chOff x="3863509" y="4496544"/>
            <a:chExt cx="1956217" cy="1523256"/>
          </a:xfrm>
        </p:grpSpPr>
        <p:sp>
          <p:nvSpPr>
            <p:cNvPr id="349" name="Google Shape;349;p22"/>
            <p:cNvSpPr/>
            <p:nvPr/>
          </p:nvSpPr>
          <p:spPr>
            <a:xfrm>
              <a:off x="3863509" y="4496544"/>
              <a:ext cx="1956217" cy="1523256"/>
            </a:xfrm>
            <a:prstGeom prst="ellipse">
              <a:avLst/>
            </a:prstGeom>
            <a:solidFill>
              <a:srgbClr val="262626"/>
            </a:solidFill>
            <a:ln>
              <a:noFill/>
            </a:ln>
            <a:effectLst>
              <a:outerShdw blurRad="50800" dist="38100" dir="15360000">
                <a:srgbClr val="000000">
                  <a:alpha val="4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0" name="Google Shape;350;p22"/>
            <p:cNvSpPr txBox="1"/>
            <p:nvPr/>
          </p:nvSpPr>
          <p:spPr>
            <a:xfrm>
              <a:off x="3962400" y="4932713"/>
              <a:ext cx="17526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WORKPLACE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INJURY</a:t>
              </a:r>
              <a:endParaRPr sz="1400" b="0" i="0" u="none" strike="noStrike" cap="none">
                <a:solidFill>
                  <a:srgbClr val="000000"/>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base">
                                        <p:cTn id="7" dur="1000"/>
                                        <p:tgtEl>
                                          <p:spTgt spid="332"/>
                                        </p:tgtEl>
                                        <p:attrNameLst>
                                          <p:attrName>ppt_w</p:attrName>
                                        </p:attrNameLst>
                                      </p:cBhvr>
                                      <p:tavLst>
                                        <p:tav tm="0">
                                          <p:val>
                                            <p:strVal val="0"/>
                                          </p:val>
                                        </p:tav>
                                        <p:tav tm="100000">
                                          <p:val>
                                            <p:strVal val="#ppt_w"/>
                                          </p:val>
                                        </p:tav>
                                      </p:tavLst>
                                    </p:anim>
                                    <p:anim calcmode="lin" valueType="num">
                                      <p:cBhvr additive="base">
                                        <p:cTn id="8" dur="1000"/>
                                        <p:tgtEl>
                                          <p:spTgt spid="332"/>
                                        </p:tgtEl>
                                        <p:attrNameLst>
                                          <p:attrName>ppt_h</p:attrName>
                                        </p:attrNameLst>
                                      </p:cBhvr>
                                      <p:tavLst>
                                        <p:tav tm="0">
                                          <p:val>
                                            <p:strVal val="0"/>
                                          </p:val>
                                        </p:tav>
                                        <p:tav tm="100000">
                                          <p:val>
                                            <p:strVal val="#ppt_h"/>
                                          </p:val>
                                        </p:tav>
                                      </p:tavLst>
                                    </p:anim>
                                  </p:childTnLst>
                                </p:cTn>
                              </p:par>
                            </p:childTnLst>
                          </p:cTn>
                        </p:par>
                        <p:par>
                          <p:cTn id="9" fill="hold">
                            <p:stCondLst>
                              <p:cond delay="1000"/>
                            </p:stCondLst>
                            <p:childTnLst>
                              <p:par>
                                <p:cTn id="10" presetID="10" presetClass="entr" presetSubtype="0" fill="hold" nodeType="afterEffect">
                                  <p:stCondLst>
                                    <p:cond delay="750"/>
                                  </p:stCondLst>
                                  <p:childTnLst>
                                    <p:set>
                                      <p:cBhvr>
                                        <p:cTn id="11" dur="1" fill="hold">
                                          <p:stCondLst>
                                            <p:cond delay="0"/>
                                          </p:stCondLst>
                                        </p:cTn>
                                        <p:tgtEl>
                                          <p:spTgt spid="348"/>
                                        </p:tgtEl>
                                        <p:attrNameLst>
                                          <p:attrName>style.visibility</p:attrName>
                                        </p:attrNameLst>
                                      </p:cBhvr>
                                      <p:to>
                                        <p:strVal val="visible"/>
                                      </p:to>
                                    </p:set>
                                    <p:animEffect transition="in" filter="fade">
                                      <p:cBhvr>
                                        <p:cTn id="12" dur="500"/>
                                        <p:tgtEl>
                                          <p:spTgt spid="348"/>
                                        </p:tgtEl>
                                      </p:cBhvr>
                                    </p:animEffect>
                                  </p:childTnLst>
                                </p:cTn>
                              </p:par>
                            </p:childTnLst>
                          </p:cTn>
                        </p:par>
                        <p:par>
                          <p:cTn id="13" fill="hold">
                            <p:stCondLst>
                              <p:cond delay="1500"/>
                            </p:stCondLst>
                            <p:childTnLst>
                              <p:par>
                                <p:cTn id="14" presetID="10" presetClass="entr" presetSubtype="0" fill="hold" nodeType="afterEffect">
                                  <p:stCondLst>
                                    <p:cond delay="750"/>
                                  </p:stCondLst>
                                  <p:childTnLst>
                                    <p:set>
                                      <p:cBhvr>
                                        <p:cTn id="15" dur="1" fill="hold">
                                          <p:stCondLst>
                                            <p:cond delay="0"/>
                                          </p:stCondLst>
                                        </p:cTn>
                                        <p:tgtEl>
                                          <p:spTgt spid="345"/>
                                        </p:tgtEl>
                                        <p:attrNameLst>
                                          <p:attrName>style.visibility</p:attrName>
                                        </p:attrNameLst>
                                      </p:cBhvr>
                                      <p:to>
                                        <p:strVal val="visible"/>
                                      </p:to>
                                    </p:set>
                                    <p:animEffect transition="in" filter="fade">
                                      <p:cBhvr>
                                        <p:cTn id="16" dur="500"/>
                                        <p:tgtEl>
                                          <p:spTgt spid="345"/>
                                        </p:tgtEl>
                                      </p:cBhvr>
                                    </p:animEffect>
                                  </p:childTnLst>
                                </p:cTn>
                              </p:par>
                            </p:childTnLst>
                          </p:cTn>
                        </p:par>
                        <p:par>
                          <p:cTn id="17" fill="hold">
                            <p:stCondLst>
                              <p:cond delay="2000"/>
                            </p:stCondLst>
                            <p:childTnLst>
                              <p:par>
                                <p:cTn id="18" presetID="10" presetClass="entr" presetSubtype="0" fill="hold" nodeType="afterEffect">
                                  <p:stCondLst>
                                    <p:cond delay="750"/>
                                  </p:stCondLst>
                                  <p:childTnLst>
                                    <p:set>
                                      <p:cBhvr>
                                        <p:cTn id="19" dur="1" fill="hold">
                                          <p:stCondLst>
                                            <p:cond delay="0"/>
                                          </p:stCondLst>
                                        </p:cTn>
                                        <p:tgtEl>
                                          <p:spTgt spid="342"/>
                                        </p:tgtEl>
                                        <p:attrNameLst>
                                          <p:attrName>style.visibility</p:attrName>
                                        </p:attrNameLst>
                                      </p:cBhvr>
                                      <p:to>
                                        <p:strVal val="visible"/>
                                      </p:to>
                                    </p:set>
                                    <p:animEffect transition="in" filter="fade">
                                      <p:cBhvr>
                                        <p:cTn id="20" dur="500"/>
                                        <p:tgtEl>
                                          <p:spTgt spid="342"/>
                                        </p:tgtEl>
                                      </p:cBhvr>
                                    </p:animEffect>
                                  </p:childTnLst>
                                </p:cTn>
                              </p:par>
                            </p:childTnLst>
                          </p:cTn>
                        </p:par>
                        <p:par>
                          <p:cTn id="21" fill="hold">
                            <p:stCondLst>
                              <p:cond delay="2500"/>
                            </p:stCondLst>
                            <p:childTnLst>
                              <p:par>
                                <p:cTn id="22" presetID="10" presetClass="entr" presetSubtype="0" fill="hold" nodeType="afterEffect">
                                  <p:stCondLst>
                                    <p:cond delay="750"/>
                                  </p:stCondLst>
                                  <p:childTnLst>
                                    <p:set>
                                      <p:cBhvr>
                                        <p:cTn id="23" dur="1" fill="hold">
                                          <p:stCondLst>
                                            <p:cond delay="0"/>
                                          </p:stCondLst>
                                        </p:cTn>
                                        <p:tgtEl>
                                          <p:spTgt spid="339"/>
                                        </p:tgtEl>
                                        <p:attrNameLst>
                                          <p:attrName>style.visibility</p:attrName>
                                        </p:attrNameLst>
                                      </p:cBhvr>
                                      <p:to>
                                        <p:strVal val="visible"/>
                                      </p:to>
                                    </p:set>
                                    <p:animEffect transition="in" filter="fade">
                                      <p:cBhvr>
                                        <p:cTn id="24" dur="500"/>
                                        <p:tgtEl>
                                          <p:spTgt spid="339"/>
                                        </p:tgtEl>
                                      </p:cBhvr>
                                    </p:animEffect>
                                  </p:childTnLst>
                                </p:cTn>
                              </p:par>
                            </p:childTnLst>
                          </p:cTn>
                        </p:par>
                        <p:par>
                          <p:cTn id="25" fill="hold">
                            <p:stCondLst>
                              <p:cond delay="3000"/>
                            </p:stCondLst>
                            <p:childTnLst>
                              <p:par>
                                <p:cTn id="26" presetID="10" presetClass="entr" presetSubtype="0" fill="hold" nodeType="afterEffect">
                                  <p:stCondLst>
                                    <p:cond delay="750"/>
                                  </p:stCondLst>
                                  <p:childTnLst>
                                    <p:set>
                                      <p:cBhvr>
                                        <p:cTn id="27" dur="1" fill="hold">
                                          <p:stCondLst>
                                            <p:cond delay="0"/>
                                          </p:stCondLst>
                                        </p:cTn>
                                        <p:tgtEl>
                                          <p:spTgt spid="336"/>
                                        </p:tgtEl>
                                        <p:attrNameLst>
                                          <p:attrName>style.visibility</p:attrName>
                                        </p:attrNameLst>
                                      </p:cBhvr>
                                      <p:to>
                                        <p:strVal val="visible"/>
                                      </p:to>
                                    </p:set>
                                    <p:animEffect transition="in" filter="fade">
                                      <p:cBhvr>
                                        <p:cTn id="28" dur="500"/>
                                        <p:tgtEl>
                                          <p:spTgt spid="336"/>
                                        </p:tgtEl>
                                      </p:cBhvr>
                                    </p:animEffect>
                                  </p:childTnLst>
                                </p:cTn>
                              </p:par>
                            </p:childTnLst>
                          </p:cTn>
                        </p:par>
                        <p:par>
                          <p:cTn id="29" fill="hold">
                            <p:stCondLst>
                              <p:cond delay="3500"/>
                            </p:stCondLst>
                            <p:childTnLst>
                              <p:par>
                                <p:cTn id="30" presetID="10" presetClass="entr" presetSubtype="0" fill="hold" nodeType="afterEffect">
                                  <p:stCondLst>
                                    <p:cond delay="750"/>
                                  </p:stCondLst>
                                  <p:childTnLst>
                                    <p:set>
                                      <p:cBhvr>
                                        <p:cTn id="31" dur="1" fill="hold">
                                          <p:stCondLst>
                                            <p:cond delay="0"/>
                                          </p:stCondLst>
                                        </p:cTn>
                                        <p:tgtEl>
                                          <p:spTgt spid="333"/>
                                        </p:tgtEl>
                                        <p:attrNameLst>
                                          <p:attrName>style.visibility</p:attrName>
                                        </p:attrNameLst>
                                      </p:cBhvr>
                                      <p:to>
                                        <p:strVal val="visible"/>
                                      </p:to>
                                    </p:set>
                                    <p:animEffect transition="in" filter="fade">
                                      <p:cBhvr>
                                        <p:cTn id="32" dur="5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23"/>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6" name="Google Shape;356;p23"/>
          <p:cNvSpPr txBox="1"/>
          <p:nvPr/>
        </p:nvSpPr>
        <p:spPr>
          <a:xfrm>
            <a:off x="0" y="163324"/>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SUMMARY</a:t>
            </a:r>
            <a:endParaRPr sz="2800" b="0" i="0" u="none" strike="noStrike" cap="none">
              <a:solidFill>
                <a:srgbClr val="FF9333"/>
              </a:solidFill>
              <a:latin typeface="Arial"/>
              <a:ea typeface="Arial"/>
              <a:cs typeface="Arial"/>
              <a:sym typeface="Arial"/>
            </a:endParaRPr>
          </a:p>
        </p:txBody>
      </p:sp>
      <p:sp>
        <p:nvSpPr>
          <p:cNvPr id="357" name="Google Shape;357;p23"/>
          <p:cNvSpPr txBox="1"/>
          <p:nvPr/>
        </p:nvSpPr>
        <p:spPr>
          <a:xfrm>
            <a:off x="152400" y="990600"/>
            <a:ext cx="8839200" cy="553998"/>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In summary, even though proper machine guarding is vital for any organization, it is also very important to make sure that guards are ergonomic and maintenance-friendly for the following reasons: </a:t>
            </a:r>
            <a:endParaRPr sz="1400" b="0" i="0" u="none" strike="noStrike" cap="none">
              <a:solidFill>
                <a:srgbClr val="000000"/>
              </a:solidFill>
              <a:latin typeface="Arial"/>
              <a:ea typeface="Arial"/>
              <a:cs typeface="Arial"/>
              <a:sym typeface="Arial"/>
            </a:endParaRPr>
          </a:p>
        </p:txBody>
      </p:sp>
      <p:sp>
        <p:nvSpPr>
          <p:cNvPr id="358" name="Google Shape;358;p23"/>
          <p:cNvSpPr/>
          <p:nvPr/>
        </p:nvSpPr>
        <p:spPr>
          <a:xfrm>
            <a:off x="2406649" y="2166877"/>
            <a:ext cx="4635501" cy="272382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1900"/>
              <a:buFont typeface="Noto Sans Symbols"/>
              <a:buChar char="⮚"/>
            </a:pPr>
            <a:r>
              <a:rPr lang="en-US" sz="1900" b="0" i="0" u="none" strike="noStrike" cap="none">
                <a:solidFill>
                  <a:schemeClr val="dk1"/>
                </a:solidFill>
                <a:latin typeface="Calibri"/>
                <a:ea typeface="Calibri"/>
                <a:cs typeface="Calibri"/>
                <a:sym typeface="Calibri"/>
              </a:rPr>
              <a:t>It will reduce the number of MSD injuries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900"/>
              <a:buFont typeface="Noto Sans Symbols"/>
              <a:buChar char="⮚"/>
            </a:pPr>
            <a:r>
              <a:rPr lang="en-US" sz="1900" b="0" i="0" u="none" strike="noStrike" cap="none">
                <a:solidFill>
                  <a:schemeClr val="dk1"/>
                </a:solidFill>
                <a:latin typeface="Calibri"/>
                <a:ea typeface="Calibri"/>
                <a:cs typeface="Calibri"/>
                <a:sym typeface="Calibri"/>
              </a:rPr>
              <a:t>The increased ROI will make up for the cost of custom guards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900"/>
              <a:buFont typeface="Noto Sans Symbols"/>
              <a:buChar char="⮚"/>
            </a:pPr>
            <a:r>
              <a:rPr lang="en-US" sz="1900" b="0" i="0" u="none" strike="noStrike" cap="none">
                <a:solidFill>
                  <a:schemeClr val="dk1"/>
                </a:solidFill>
                <a:latin typeface="Calibri"/>
                <a:ea typeface="Calibri"/>
                <a:cs typeface="Calibri"/>
                <a:sym typeface="Calibri"/>
              </a:rPr>
              <a:t>Faster maintenance and clean-up process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1900"/>
              <a:buFont typeface="Noto Sans Symbols"/>
              <a:buChar char="⮚"/>
            </a:pPr>
            <a:r>
              <a:rPr lang="en-US" sz="1900" b="0" i="0" u="none" strike="noStrike" cap="none">
                <a:solidFill>
                  <a:schemeClr val="dk1"/>
                </a:solidFill>
                <a:latin typeface="Calibri"/>
                <a:ea typeface="Calibri"/>
                <a:cs typeface="Calibri"/>
                <a:sym typeface="Calibri"/>
              </a:rPr>
              <a:t>Guards will always be put back on, ensuring compliance and workers’ safety</a:t>
            </a:r>
            <a:endParaRPr sz="19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356"/>
                                        </p:tgtEl>
                                        <p:attrNameLst>
                                          <p:attrName>style.visibility</p:attrName>
                                        </p:attrNameLst>
                                      </p:cBhvr>
                                      <p:to>
                                        <p:strVal val="visible"/>
                                      </p:to>
                                    </p:set>
                                    <p:anim calcmode="lin" valueType="num">
                                      <p:cBhvr additive="base">
                                        <p:cTn id="7" dur="500"/>
                                        <p:tgtEl>
                                          <p:spTgt spid="356"/>
                                        </p:tgtEl>
                                        <p:attrNameLst>
                                          <p:attrName>ppt_w</p:attrName>
                                        </p:attrNameLst>
                                      </p:cBhvr>
                                      <p:tavLst>
                                        <p:tav tm="0">
                                          <p:val>
                                            <p:strVal val="0"/>
                                          </p:val>
                                        </p:tav>
                                        <p:tav tm="100000">
                                          <p:val>
                                            <p:strVal val="#ppt_w"/>
                                          </p:val>
                                        </p:tav>
                                      </p:tavLst>
                                    </p:anim>
                                    <p:anim calcmode="lin" valueType="num">
                                      <p:cBhvr additive="base">
                                        <p:cTn id="8" dur="500"/>
                                        <p:tgtEl>
                                          <p:spTgt spid="35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24"/>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4" name="Google Shape;364;p24"/>
          <p:cNvSpPr txBox="1"/>
          <p:nvPr/>
        </p:nvSpPr>
        <p:spPr>
          <a:xfrm>
            <a:off x="76200" y="2133600"/>
            <a:ext cx="9144000" cy="28194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0000"/>
              </a:buClr>
              <a:buSzPts val="3600"/>
              <a:buFont typeface="Arial"/>
              <a:buNone/>
            </a:pPr>
            <a:r>
              <a:rPr lang="en-US" sz="3600" b="0" i="0" u="none" strike="noStrike" cap="none">
                <a:solidFill>
                  <a:schemeClr val="dk1"/>
                </a:solidFill>
                <a:latin typeface="Calibri"/>
                <a:ea typeface="Calibri"/>
                <a:cs typeface="Calibri"/>
                <a:sym typeface="Calibri"/>
              </a:rPr>
              <a:t>ONCE YOU HAVE MADE THE DECISION </a:t>
            </a:r>
            <a:br>
              <a:rPr lang="en-US" sz="3600" b="0" i="0" u="none" strike="noStrike" cap="none">
                <a:solidFill>
                  <a:schemeClr val="dk1"/>
                </a:solidFill>
                <a:latin typeface="Calibri"/>
                <a:ea typeface="Calibri"/>
                <a:cs typeface="Calibri"/>
                <a:sym typeface="Calibri"/>
              </a:rPr>
            </a:br>
            <a:r>
              <a:rPr lang="en-US" sz="3600" b="0" i="0" u="none" strike="noStrike" cap="none">
                <a:solidFill>
                  <a:schemeClr val="dk1"/>
                </a:solidFill>
                <a:latin typeface="Calibri"/>
                <a:ea typeface="Calibri"/>
                <a:cs typeface="Calibri"/>
                <a:sym typeface="Calibri"/>
              </a:rPr>
              <a:t>TO GUARD YOUR ROTATING EQUIPMENT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FF8000"/>
                </a:solidFill>
                <a:latin typeface="Calibri"/>
                <a:ea typeface="Calibri"/>
                <a:cs typeface="Calibri"/>
                <a:sym typeface="Calibri"/>
              </a:rPr>
              <a:t> - BE SURE TO GUARDSMART.</a:t>
            </a:r>
            <a:endParaRPr sz="3600" b="1" i="0" u="none" strike="noStrike" cap="none">
              <a:solidFill>
                <a:srgbClr val="FF8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5"/>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Our SUB BRANDS</a:t>
            </a:r>
            <a:endParaRPr sz="1400" b="0" i="0" u="none" strike="noStrike" cap="none">
              <a:solidFill>
                <a:srgbClr val="000000"/>
              </a:solidFill>
              <a:latin typeface="Arial"/>
              <a:ea typeface="Arial"/>
              <a:cs typeface="Arial"/>
              <a:sym typeface="Arial"/>
            </a:endParaRPr>
          </a:p>
        </p:txBody>
      </p:sp>
      <p:pic>
        <p:nvPicPr>
          <p:cNvPr id="370" name="Google Shape;370;p25" descr="A group of logos with text&#10;&#10;Description automatically generated"/>
          <p:cNvPicPr preferRelativeResize="0"/>
          <p:nvPr/>
        </p:nvPicPr>
        <p:blipFill rotWithShape="1">
          <a:blip r:embed="rId3">
            <a:alphaModFix/>
          </a:blip>
          <a:srcRect/>
          <a:stretch/>
        </p:blipFill>
        <p:spPr>
          <a:xfrm>
            <a:off x="495300" y="1964104"/>
            <a:ext cx="8153398" cy="270124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26"/>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6" name="Google Shape;376;p26"/>
          <p:cNvSpPr txBox="1"/>
          <p:nvPr/>
        </p:nvSpPr>
        <p:spPr>
          <a:xfrm>
            <a:off x="76200" y="152400"/>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THANK YOU!</a:t>
            </a:r>
            <a:endParaRPr sz="2800" b="0" i="0" u="none" strike="noStrike" cap="none">
              <a:solidFill>
                <a:srgbClr val="FF9333"/>
              </a:solidFill>
              <a:latin typeface="Arial"/>
              <a:ea typeface="Arial"/>
              <a:cs typeface="Arial"/>
              <a:sym typeface="Arial"/>
            </a:endParaRPr>
          </a:p>
        </p:txBody>
      </p:sp>
      <p:pic>
        <p:nvPicPr>
          <p:cNvPr id="377" name="Google Shape;377;p26" descr="C:\Users\vhordov\Desktop\Stock photos\Happy Worker.jpeg"/>
          <p:cNvPicPr preferRelativeResize="0"/>
          <p:nvPr/>
        </p:nvPicPr>
        <p:blipFill rotWithShape="1">
          <a:blip r:embed="rId3">
            <a:alphaModFix/>
          </a:blip>
          <a:srcRect/>
          <a:stretch/>
        </p:blipFill>
        <p:spPr>
          <a:xfrm>
            <a:off x="990600" y="838200"/>
            <a:ext cx="7206644" cy="47124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376"/>
                                        </p:tgtEl>
                                        <p:attrNameLst>
                                          <p:attrName>style.visibility</p:attrName>
                                        </p:attrNameLst>
                                      </p:cBhvr>
                                      <p:to>
                                        <p:strVal val="visible"/>
                                      </p:to>
                                    </p:set>
                                    <p:anim calcmode="lin" valueType="num">
                                      <p:cBhvr additive="base">
                                        <p:cTn id="7" dur="500"/>
                                        <p:tgtEl>
                                          <p:spTgt spid="376"/>
                                        </p:tgtEl>
                                        <p:attrNameLst>
                                          <p:attrName>ppt_w</p:attrName>
                                        </p:attrNameLst>
                                      </p:cBhvr>
                                      <p:tavLst>
                                        <p:tav tm="0">
                                          <p:val>
                                            <p:strVal val="0"/>
                                          </p:val>
                                        </p:tav>
                                        <p:tav tm="100000">
                                          <p:val>
                                            <p:strVal val="#ppt_w"/>
                                          </p:val>
                                        </p:tav>
                                      </p:tavLst>
                                    </p:anim>
                                    <p:anim calcmode="lin" valueType="num">
                                      <p:cBhvr additive="base">
                                        <p:cTn id="8" dur="500"/>
                                        <p:tgtEl>
                                          <p:spTgt spid="37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27"/>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3" name="Google Shape;383;p27"/>
          <p:cNvSpPr txBox="1"/>
          <p:nvPr/>
        </p:nvSpPr>
        <p:spPr>
          <a:xfrm>
            <a:off x="76200" y="152400"/>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800"/>
              <a:buFont typeface="Arial"/>
              <a:buNone/>
            </a:pPr>
            <a:r>
              <a:rPr lang="en-US" sz="2800" b="1" i="0" u="none" strike="noStrike" cap="none">
                <a:solidFill>
                  <a:schemeClr val="lt1"/>
                </a:solidFill>
                <a:latin typeface="Arial"/>
                <a:ea typeface="Arial"/>
                <a:cs typeface="Arial"/>
                <a:sym typeface="Arial"/>
              </a:rPr>
              <a:t>REFERENCES</a:t>
            </a:r>
            <a:endParaRPr sz="2800" b="0" i="0" u="none" strike="noStrike" cap="none">
              <a:solidFill>
                <a:srgbClr val="FF9333"/>
              </a:solidFill>
              <a:latin typeface="Arial"/>
              <a:ea typeface="Arial"/>
              <a:cs typeface="Arial"/>
              <a:sym typeface="Arial"/>
            </a:endParaRPr>
          </a:p>
        </p:txBody>
      </p:sp>
      <p:sp>
        <p:nvSpPr>
          <p:cNvPr id="384" name="Google Shape;384;p27"/>
          <p:cNvSpPr/>
          <p:nvPr/>
        </p:nvSpPr>
        <p:spPr>
          <a:xfrm>
            <a:off x="609600" y="1371600"/>
            <a:ext cx="7334250" cy="3416320"/>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Prevent Workplace Pains &amp; Strains! It's time to take action! | Ministry of Labour. (2015, November 26). Retrieved from </a:t>
            </a:r>
            <a:r>
              <a:rPr lang="en-US" sz="18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https://www.labour.gov.on.ca/english/hs/pubs/ergonomics/is_ergonomics.php</a:t>
            </a:r>
            <a:endParaRPr sz="1800" b="0" i="0" u="none" strike="noStrike" cap="none">
              <a:solidFill>
                <a:schemeClr val="dk1"/>
              </a:solidFill>
              <a:latin typeface="Calibri"/>
              <a:ea typeface="Calibri"/>
              <a:cs typeface="Calibri"/>
              <a:sym typeface="Calibri"/>
            </a:endParaRPr>
          </a:p>
          <a:p>
            <a:pPr marL="342900" marR="0" lvl="0" indent="-22860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1800"/>
              <a:buFont typeface="Calibri"/>
              <a:buAutoNum type="arabicPeriod"/>
            </a:pPr>
            <a:r>
              <a:rPr lang="en-US" sz="1800" b="0" i="0" u="none" strike="noStrike" cap="none">
                <a:solidFill>
                  <a:schemeClr val="dk1"/>
                </a:solidFill>
                <a:latin typeface="Calibri"/>
                <a:ea typeface="Calibri"/>
                <a:cs typeface="Calibri"/>
                <a:sym typeface="Calibri"/>
              </a:rPr>
              <a:t>OSHA Small Business | Safety Pays Program - Estimator | Occupational Safety and Health Administration. (2015, November 16). Retrieved from </a:t>
            </a:r>
            <a:r>
              <a:rPr lang="en-US"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https://www.osha.gov/dcsp/smallbusiness/safetypays/estimator.html</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383"/>
                                        </p:tgtEl>
                                        <p:attrNameLst>
                                          <p:attrName>style.visibility</p:attrName>
                                        </p:attrNameLst>
                                      </p:cBhvr>
                                      <p:to>
                                        <p:strVal val="visible"/>
                                      </p:to>
                                    </p:set>
                                    <p:anim calcmode="lin" valueType="num">
                                      <p:cBhvr additive="base">
                                        <p:cTn id="7" dur="500"/>
                                        <p:tgtEl>
                                          <p:spTgt spid="383"/>
                                        </p:tgtEl>
                                        <p:attrNameLst>
                                          <p:attrName>ppt_w</p:attrName>
                                        </p:attrNameLst>
                                      </p:cBhvr>
                                      <p:tavLst>
                                        <p:tav tm="0">
                                          <p:val>
                                            <p:strVal val="0"/>
                                          </p:val>
                                        </p:tav>
                                        <p:tav tm="100000">
                                          <p:val>
                                            <p:strVal val="#ppt_w"/>
                                          </p:val>
                                        </p:tav>
                                      </p:tavLst>
                                    </p:anim>
                                    <p:anim calcmode="lin" valueType="num">
                                      <p:cBhvr additive="base">
                                        <p:cTn id="8" dur="500"/>
                                        <p:tgtEl>
                                          <p:spTgt spid="38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0" name="Google Shape;110;p3"/>
          <p:cNvPicPr preferRelativeResize="0"/>
          <p:nvPr/>
        </p:nvPicPr>
        <p:blipFill rotWithShape="1">
          <a:blip r:embed="rId3">
            <a:alphaModFix/>
          </a:blip>
          <a:srcRect/>
          <a:stretch/>
        </p:blipFill>
        <p:spPr>
          <a:xfrm>
            <a:off x="1949747" y="1911632"/>
            <a:ext cx="5219984" cy="3243143"/>
          </a:xfrm>
          <a:prstGeom prst="rect">
            <a:avLst/>
          </a:prstGeom>
          <a:solidFill>
            <a:srgbClr val="ECECEC"/>
          </a:solidFill>
          <a:ln w="190500" cap="rnd" cmpd="sng">
            <a:solidFill>
              <a:srgbClr val="FFFFFF"/>
            </a:solidFill>
            <a:prstDash val="solid"/>
            <a:round/>
            <a:headEnd type="none" w="sm" len="sm"/>
            <a:tailEnd type="none" w="sm" len="sm"/>
          </a:ln>
          <a:effectLst>
            <a:outerShdw blurRad="50000" algn="tl" rotWithShape="0">
              <a:srgbClr val="000000">
                <a:alpha val="40392"/>
              </a:srgbClr>
            </a:outerShdw>
          </a:effectLst>
        </p:spPr>
      </p:pic>
      <p:sp>
        <p:nvSpPr>
          <p:cNvPr id="111" name="Google Shape;111;p3"/>
          <p:cNvSpPr/>
          <p:nvPr/>
        </p:nvSpPr>
        <p:spPr>
          <a:xfrm>
            <a:off x="0" y="914400"/>
            <a:ext cx="91440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Fixed Guarding refers to a guard that is a physical barrier between a worker and a danger zone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and it requires a “tool to remove.”</a:t>
            </a:r>
            <a:endParaRPr sz="1400" b="0" i="0" u="none" strike="noStrike" cap="none">
              <a:solidFill>
                <a:schemeClr val="dk1"/>
              </a:solidFill>
              <a:latin typeface="Calibri"/>
              <a:ea typeface="Calibri"/>
              <a:cs typeface="Calibri"/>
              <a:sym typeface="Calibri"/>
            </a:endParaRPr>
          </a:p>
        </p:txBody>
      </p:sp>
      <p:sp>
        <p:nvSpPr>
          <p:cNvPr id="112" name="Google Shape;112;p3"/>
          <p:cNvSpPr txBox="1"/>
          <p:nvPr/>
        </p:nvSpPr>
        <p:spPr>
          <a:xfrm>
            <a:off x="0" y="1524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FIXED GUARDING</a:t>
            </a:r>
            <a:endParaRPr sz="2400" b="1" i="0" u="none" strike="noStrike" cap="none">
              <a:solidFill>
                <a:srgbClr val="FF9333"/>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12"/>
                                        </p:tgtEl>
                                        <p:attrNameLst>
                                          <p:attrName>style.visibility</p:attrName>
                                        </p:attrNameLst>
                                      </p:cBhvr>
                                      <p:to>
                                        <p:strVal val="visible"/>
                                      </p:to>
                                    </p:set>
                                    <p:anim calcmode="lin" valueType="num">
                                      <p:cBhvr additive="base">
                                        <p:cTn id="7" dur="500"/>
                                        <p:tgtEl>
                                          <p:spTgt spid="112"/>
                                        </p:tgtEl>
                                        <p:attrNameLst>
                                          <p:attrName>ppt_w</p:attrName>
                                        </p:attrNameLst>
                                      </p:cBhvr>
                                      <p:tavLst>
                                        <p:tav tm="0">
                                          <p:val>
                                            <p:strVal val="0"/>
                                          </p:val>
                                        </p:tav>
                                        <p:tav tm="100000">
                                          <p:val>
                                            <p:strVal val="#ppt_w"/>
                                          </p:val>
                                        </p:tav>
                                      </p:tavLst>
                                    </p:anim>
                                    <p:anim calcmode="lin" valueType="num">
                                      <p:cBhvr additive="base">
                                        <p:cTn id="8" dur="500"/>
                                        <p:tgtEl>
                                          <p:spTgt spid="11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8" name="Google Shape;118;p4"/>
          <p:cNvSpPr txBox="1"/>
          <p:nvPr/>
        </p:nvSpPr>
        <p:spPr>
          <a:xfrm>
            <a:off x="2171700" y="152400"/>
            <a:ext cx="4953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WHY DO WE NEED GUARDING?</a:t>
            </a:r>
            <a:endParaRPr sz="2400" b="1" i="0" u="none" strike="noStrike" cap="none">
              <a:solidFill>
                <a:schemeClr val="lt1"/>
              </a:solidFill>
              <a:latin typeface="Arial"/>
              <a:ea typeface="Arial"/>
              <a:cs typeface="Arial"/>
              <a:sym typeface="Arial"/>
            </a:endParaRPr>
          </a:p>
        </p:txBody>
      </p:sp>
      <p:sp>
        <p:nvSpPr>
          <p:cNvPr id="119" name="Google Shape;119;p4"/>
          <p:cNvSpPr txBox="1"/>
          <p:nvPr/>
        </p:nvSpPr>
        <p:spPr>
          <a:xfrm>
            <a:off x="838200" y="914400"/>
            <a:ext cx="7924800" cy="280076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Calibri"/>
                <a:ea typeface="Calibri"/>
                <a:cs typeface="Calibri"/>
                <a:sym typeface="Calibri"/>
              </a:rPr>
              <a:t>According to CSA: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Rotating shafts, spindles and couplings: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Calibri"/>
                <a:ea typeface="Calibri"/>
                <a:cs typeface="Calibri"/>
                <a:sym typeface="Calibri"/>
              </a:rPr>
              <a:t> </a:t>
            </a:r>
            <a:endParaRPr sz="2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2200" b="0" i="0" u="none" strike="noStrike" cap="none">
                <a:solidFill>
                  <a:srgbClr val="000000"/>
                </a:solidFill>
                <a:latin typeface="Calibri"/>
                <a:ea typeface="Calibri"/>
                <a:cs typeface="Calibri"/>
                <a:sym typeface="Calibri"/>
              </a:rPr>
              <a:t>Guarding of the rotating shafts may be accomplished by means of: </a:t>
            </a:r>
            <a:endParaRPr sz="22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Calibri"/>
              <a:buAutoNum type="alphaLcParenR"/>
            </a:pPr>
            <a:r>
              <a:rPr lang="en-US" sz="2200" b="0" i="0" u="none" strike="noStrike" cap="none">
                <a:solidFill>
                  <a:srgbClr val="000000"/>
                </a:solidFill>
                <a:latin typeface="Calibri"/>
                <a:ea typeface="Calibri"/>
                <a:cs typeface="Calibri"/>
                <a:sym typeface="Calibri"/>
              </a:rPr>
              <a:t>fixed guards of solid construction; </a:t>
            </a:r>
            <a:endParaRPr sz="22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Calibri"/>
              <a:buAutoNum type="alphaLcParenR"/>
            </a:pPr>
            <a:r>
              <a:rPr lang="en-US" sz="2200" b="0" i="0" u="none" strike="noStrike" cap="none">
                <a:solidFill>
                  <a:srgbClr val="000000"/>
                </a:solidFill>
                <a:latin typeface="Calibri"/>
                <a:ea typeface="Calibri"/>
                <a:cs typeface="Calibri"/>
                <a:sym typeface="Calibri"/>
              </a:rPr>
              <a:t>bellow-type guards; or </a:t>
            </a:r>
            <a:endParaRPr sz="22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rgbClr val="000000"/>
              </a:buClr>
              <a:buSzPts val="2200"/>
              <a:buFont typeface="Calibri"/>
              <a:buAutoNum type="alphaLcParenR"/>
            </a:pPr>
            <a:r>
              <a:rPr lang="en-US" sz="2200" b="0" i="0" u="none" strike="noStrike" cap="none">
                <a:solidFill>
                  <a:srgbClr val="000000"/>
                </a:solidFill>
                <a:latin typeface="Calibri"/>
                <a:ea typeface="Calibri"/>
                <a:cs typeface="Calibri"/>
                <a:sym typeface="Calibri"/>
              </a:rPr>
              <a:t>telescopic-type guards</a:t>
            </a:r>
            <a:endParaRPr sz="2200" b="0" i="0" u="none" strike="noStrike" cap="none">
              <a:solidFill>
                <a:schemeClr val="dk1"/>
              </a:solidFill>
              <a:latin typeface="Calibri"/>
              <a:ea typeface="Calibri"/>
              <a:cs typeface="Calibri"/>
              <a:sym typeface="Calibri"/>
            </a:endParaRPr>
          </a:p>
        </p:txBody>
      </p:sp>
      <p:sp>
        <p:nvSpPr>
          <p:cNvPr id="120" name="Google Shape;120;p4"/>
          <p:cNvSpPr/>
          <p:nvPr/>
        </p:nvSpPr>
        <p:spPr>
          <a:xfrm>
            <a:off x="1143000" y="3992940"/>
            <a:ext cx="7010400" cy="156966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A physical barrier (fixed guarding) is a means of physically preventing access to dangerous areas.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Arial"/>
              <a:buNone/>
            </a:pPr>
            <a:r>
              <a:rPr lang="en-US" sz="3600" b="1" i="1" u="none" strike="noStrike" cap="none">
                <a:solidFill>
                  <a:schemeClr val="dk1"/>
                </a:solidFill>
                <a:latin typeface="Calibri"/>
                <a:ea typeface="Calibri"/>
                <a:cs typeface="Calibri"/>
                <a:sym typeface="Calibri"/>
              </a:rPr>
              <a:t>It is a requirement by law!</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additive="base">
                                        <p:cTn id="7" dur="500"/>
                                        <p:tgtEl>
                                          <p:spTgt spid="118"/>
                                        </p:tgtEl>
                                        <p:attrNameLst>
                                          <p:attrName>ppt_w</p:attrName>
                                        </p:attrNameLst>
                                      </p:cBhvr>
                                      <p:tavLst>
                                        <p:tav tm="0">
                                          <p:val>
                                            <p:strVal val="0"/>
                                          </p:val>
                                        </p:tav>
                                        <p:tav tm="100000">
                                          <p:val>
                                            <p:strVal val="#ppt_w"/>
                                          </p:val>
                                        </p:tav>
                                      </p:tavLst>
                                    </p:anim>
                                    <p:anim calcmode="lin" valueType="num">
                                      <p:cBhvr additive="base">
                                        <p:cTn id="8" dur="500"/>
                                        <p:tgtEl>
                                          <p:spTgt spid="118"/>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5"/>
          <p:cNvSpPr txBox="1"/>
          <p:nvPr/>
        </p:nvSpPr>
        <p:spPr>
          <a:xfrm>
            <a:off x="1352550" y="152400"/>
            <a:ext cx="672465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lt1"/>
                </a:solidFill>
                <a:latin typeface="Arial"/>
                <a:ea typeface="Arial"/>
                <a:cs typeface="Arial"/>
                <a:sym typeface="Arial"/>
              </a:rPr>
              <a:t>WHAT CREATES A MECHANICAL HAZARD?</a:t>
            </a:r>
            <a:endParaRPr sz="2400" b="1" i="0" u="none" strike="noStrike" cap="none">
              <a:solidFill>
                <a:schemeClr val="lt1"/>
              </a:solidFill>
              <a:latin typeface="Arial"/>
              <a:ea typeface="Arial"/>
              <a:cs typeface="Arial"/>
              <a:sym typeface="Arial"/>
            </a:endParaRPr>
          </a:p>
        </p:txBody>
      </p:sp>
      <p:sp>
        <p:nvSpPr>
          <p:cNvPr id="127" name="Google Shape;127;p5"/>
          <p:cNvSpPr txBox="1"/>
          <p:nvPr/>
        </p:nvSpPr>
        <p:spPr>
          <a:xfrm>
            <a:off x="2085975" y="1905000"/>
            <a:ext cx="4933950" cy="391491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In-running nip points (pinch points)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Rotating motions/equipment</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Belts or gears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Flying chips or sparks</a:t>
            </a:r>
            <a:endParaRPr sz="2400" b="1" i="0" u="none" strike="noStrike" cap="none">
              <a:solidFill>
                <a:schemeClr val="dk1"/>
              </a:solidFill>
              <a:latin typeface="Calibri"/>
              <a:ea typeface="Calibri"/>
              <a:cs typeface="Calibri"/>
              <a:sym typeface="Calibri"/>
            </a:endParaRPr>
          </a:p>
          <a:p>
            <a:pPr marL="285750" marR="0" lvl="0" indent="-285750" algn="l" rtl="0">
              <a:lnSpc>
                <a:spcPct val="150000"/>
              </a:lnSpc>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Parts that impact or shear</a:t>
            </a:r>
            <a:endParaRPr sz="1400" b="0" i="0" u="none" strike="noStrike" cap="none">
              <a:solidFill>
                <a:srgbClr val="000000"/>
              </a:solidFill>
              <a:latin typeface="Arial"/>
              <a:ea typeface="Arial"/>
              <a:cs typeface="Arial"/>
              <a:sym typeface="Arial"/>
            </a:endParaRPr>
          </a:p>
          <a:p>
            <a:pPr marL="285750" marR="0" lvl="0" indent="-158750" algn="l" rtl="0">
              <a:lnSpc>
                <a:spcPct val="114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85750" marR="0" lvl="0" indent="-158750" algn="l" rtl="0">
              <a:lnSpc>
                <a:spcPct val="114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285750" marR="0" lvl="0" indent="-158750" algn="l" rtl="0">
              <a:lnSpc>
                <a:spcPct val="114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500"/>
                                        <p:tgtEl>
                                          <p:spTgt spid="126"/>
                                        </p:tgtEl>
                                        <p:attrNameLst>
                                          <p:attrName>ppt_w</p:attrName>
                                        </p:attrNameLst>
                                      </p:cBhvr>
                                      <p:tavLst>
                                        <p:tav tm="0">
                                          <p:val>
                                            <p:strVal val="0"/>
                                          </p:val>
                                        </p:tav>
                                        <p:tav tm="100000">
                                          <p:val>
                                            <p:strVal val="#ppt_w"/>
                                          </p:val>
                                        </p:tav>
                                      </p:tavLst>
                                    </p:anim>
                                    <p:anim calcmode="lin" valueType="num">
                                      <p:cBhvr additive="base">
                                        <p:cTn id="8" dur="500"/>
                                        <p:tgtEl>
                                          <p:spTgt spid="12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6"/>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6"/>
          <p:cNvSpPr txBox="1"/>
          <p:nvPr/>
        </p:nvSpPr>
        <p:spPr>
          <a:xfrm>
            <a:off x="0" y="1524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A U T O</a:t>
            </a:r>
            <a:endParaRPr sz="2400" b="0" i="0" u="none" strike="noStrike" cap="none">
              <a:solidFill>
                <a:srgbClr val="FF9333"/>
              </a:solidFill>
              <a:latin typeface="Arial"/>
              <a:ea typeface="Arial"/>
              <a:cs typeface="Arial"/>
              <a:sym typeface="Arial"/>
            </a:endParaRPr>
          </a:p>
        </p:txBody>
      </p:sp>
      <p:sp>
        <p:nvSpPr>
          <p:cNvPr id="134" name="Google Shape;134;p6"/>
          <p:cNvSpPr/>
          <p:nvPr/>
        </p:nvSpPr>
        <p:spPr>
          <a:xfrm>
            <a:off x="228600" y="990600"/>
            <a:ext cx="87630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The guarding should take into account the physical characteristics of the people involved and, in particular, their abilities to reach through openings and over or around barriers or guards.</a:t>
            </a:r>
            <a:endParaRPr sz="1400" b="0" i="0" u="none" strike="noStrike" cap="none">
              <a:solidFill>
                <a:srgbClr val="000000"/>
              </a:solidFill>
              <a:latin typeface="Arial"/>
              <a:ea typeface="Arial"/>
              <a:cs typeface="Arial"/>
              <a:sym typeface="Arial"/>
            </a:endParaRPr>
          </a:p>
        </p:txBody>
      </p:sp>
      <p:sp>
        <p:nvSpPr>
          <p:cNvPr id="135" name="Google Shape;135;p6"/>
          <p:cNvSpPr txBox="1"/>
          <p:nvPr/>
        </p:nvSpPr>
        <p:spPr>
          <a:xfrm>
            <a:off x="152400" y="1897559"/>
            <a:ext cx="8763000"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200"/>
              <a:buFont typeface="Arial"/>
              <a:buNone/>
            </a:pPr>
            <a:r>
              <a:rPr lang="en-US" sz="2200" b="0" i="0" u="none" strike="noStrike" cap="none">
                <a:solidFill>
                  <a:schemeClr val="dk1"/>
                </a:solidFill>
                <a:latin typeface="Calibri"/>
                <a:ea typeface="Calibri"/>
                <a:cs typeface="Calibri"/>
                <a:sym typeface="Calibri"/>
              </a:rPr>
              <a:t>WHEN YOU ARE GUARDING EQUIPMENT YOU </a:t>
            </a:r>
            <a:br>
              <a:rPr lang="en-US" sz="2200" b="0" i="0" u="none" strike="noStrike" cap="none">
                <a:solidFill>
                  <a:schemeClr val="dk1"/>
                </a:solidFill>
                <a:latin typeface="Calibri"/>
                <a:ea typeface="Calibri"/>
                <a:cs typeface="Calibri"/>
                <a:sym typeface="Calibri"/>
              </a:rPr>
            </a:br>
            <a:r>
              <a:rPr lang="en-US" sz="2200" b="1" i="0" u="none" strike="noStrike" cap="none">
                <a:solidFill>
                  <a:schemeClr val="dk1"/>
                </a:solidFill>
                <a:latin typeface="Calibri"/>
                <a:ea typeface="Calibri"/>
                <a:cs typeface="Calibri"/>
                <a:sym typeface="Calibri"/>
              </a:rPr>
              <a:t>MUST NOT </a:t>
            </a:r>
            <a:r>
              <a:rPr lang="en-US" sz="2200" b="0" i="0" u="none" strike="noStrike" cap="none">
                <a:solidFill>
                  <a:schemeClr val="dk1"/>
                </a:solidFill>
                <a:latin typeface="Calibri"/>
                <a:ea typeface="Calibri"/>
                <a:cs typeface="Calibri"/>
                <a:sym typeface="Calibri"/>
              </a:rPr>
              <a:t>BE ABLE TO REACH THE HAZARD FROM</a:t>
            </a:r>
            <a:endParaRPr sz="1400" b="0" i="0" u="none" strike="noStrike" cap="none">
              <a:solidFill>
                <a:srgbClr val="000000"/>
              </a:solidFill>
              <a:latin typeface="Arial"/>
              <a:ea typeface="Arial"/>
              <a:cs typeface="Arial"/>
              <a:sym typeface="Arial"/>
            </a:endParaRPr>
          </a:p>
        </p:txBody>
      </p:sp>
      <p:sp>
        <p:nvSpPr>
          <p:cNvPr id="136" name="Google Shape;136;p6"/>
          <p:cNvSpPr txBox="1"/>
          <p:nvPr/>
        </p:nvSpPr>
        <p:spPr>
          <a:xfrm>
            <a:off x="609600" y="2656820"/>
            <a:ext cx="1295400" cy="53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A</a:t>
            </a:r>
            <a:r>
              <a:rPr lang="en-US" sz="2800" b="0" i="0" u="none" strike="noStrike" cap="none">
                <a:solidFill>
                  <a:schemeClr val="dk1"/>
                </a:solidFill>
                <a:latin typeface="Calibri"/>
                <a:ea typeface="Calibri"/>
                <a:cs typeface="Calibri"/>
                <a:sym typeface="Calibri"/>
              </a:rPr>
              <a:t>round</a:t>
            </a:r>
            <a:endParaRPr sz="1400" b="0" i="0" u="none" strike="noStrike" cap="none">
              <a:solidFill>
                <a:srgbClr val="000000"/>
              </a:solidFill>
              <a:latin typeface="Arial"/>
              <a:ea typeface="Arial"/>
              <a:cs typeface="Arial"/>
              <a:sym typeface="Arial"/>
            </a:endParaRPr>
          </a:p>
        </p:txBody>
      </p:sp>
      <p:grpSp>
        <p:nvGrpSpPr>
          <p:cNvPr id="137" name="Google Shape;137;p6"/>
          <p:cNvGrpSpPr/>
          <p:nvPr/>
        </p:nvGrpSpPr>
        <p:grpSpPr>
          <a:xfrm>
            <a:off x="609600" y="3266420"/>
            <a:ext cx="1295400" cy="2286000"/>
            <a:chOff x="609600" y="3048000"/>
            <a:chExt cx="1295400" cy="2286000"/>
          </a:xfrm>
        </p:grpSpPr>
        <p:sp>
          <p:nvSpPr>
            <p:cNvPr id="138" name="Google Shape;138;p6"/>
            <p:cNvSpPr/>
            <p:nvPr/>
          </p:nvSpPr>
          <p:spPr>
            <a:xfrm>
              <a:off x="609600" y="3048000"/>
              <a:ext cx="1295400" cy="2286000"/>
            </a:xfrm>
            <a:prstGeom prst="rect">
              <a:avLst/>
            </a:prstGeom>
            <a:solidFill>
              <a:schemeClr val="lt1"/>
            </a:solidFill>
            <a:ln>
              <a:noFill/>
            </a:ln>
            <a:effectLst>
              <a:outerShdw blurRad="165100" dist="38100" dir="210000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139" name="Google Shape;139;p6" descr="image005"/>
            <p:cNvPicPr preferRelativeResize="0"/>
            <p:nvPr/>
          </p:nvPicPr>
          <p:blipFill rotWithShape="1">
            <a:blip r:embed="rId3">
              <a:alphaModFix/>
            </a:blip>
            <a:srcRect/>
            <a:stretch/>
          </p:blipFill>
          <p:spPr>
            <a:xfrm>
              <a:off x="728057" y="3124200"/>
              <a:ext cx="1100743" cy="2085975"/>
            </a:xfrm>
            <a:prstGeom prst="rect">
              <a:avLst/>
            </a:prstGeom>
            <a:noFill/>
            <a:ln>
              <a:noFill/>
            </a:ln>
          </p:spPr>
        </p:pic>
      </p:grpSp>
      <p:grpSp>
        <p:nvGrpSpPr>
          <p:cNvPr id="140" name="Google Shape;140;p6"/>
          <p:cNvGrpSpPr/>
          <p:nvPr/>
        </p:nvGrpSpPr>
        <p:grpSpPr>
          <a:xfrm>
            <a:off x="2819400" y="3266420"/>
            <a:ext cx="1295400" cy="2286000"/>
            <a:chOff x="2819400" y="3048000"/>
            <a:chExt cx="1295400" cy="2286000"/>
          </a:xfrm>
        </p:grpSpPr>
        <p:sp>
          <p:nvSpPr>
            <p:cNvPr id="141" name="Google Shape;141;p6"/>
            <p:cNvSpPr/>
            <p:nvPr/>
          </p:nvSpPr>
          <p:spPr>
            <a:xfrm>
              <a:off x="2819400" y="3048000"/>
              <a:ext cx="1295400" cy="2286000"/>
            </a:xfrm>
            <a:prstGeom prst="rect">
              <a:avLst/>
            </a:prstGeom>
            <a:solidFill>
              <a:schemeClr val="lt1"/>
            </a:solidFill>
            <a:ln>
              <a:noFill/>
            </a:ln>
            <a:effectLst>
              <a:outerShdw blurRad="165100" dist="38100" dir="210000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142" name="Google Shape;142;p6" descr="image006"/>
            <p:cNvPicPr preferRelativeResize="0"/>
            <p:nvPr/>
          </p:nvPicPr>
          <p:blipFill rotWithShape="1">
            <a:blip r:embed="rId4">
              <a:alphaModFix/>
            </a:blip>
            <a:srcRect/>
            <a:stretch/>
          </p:blipFill>
          <p:spPr>
            <a:xfrm>
              <a:off x="2819400" y="3124200"/>
              <a:ext cx="1277405" cy="2085975"/>
            </a:xfrm>
            <a:prstGeom prst="rect">
              <a:avLst/>
            </a:prstGeom>
            <a:noFill/>
            <a:ln>
              <a:noFill/>
            </a:ln>
          </p:spPr>
        </p:pic>
      </p:grpSp>
      <p:grpSp>
        <p:nvGrpSpPr>
          <p:cNvPr id="143" name="Google Shape;143;p6"/>
          <p:cNvGrpSpPr/>
          <p:nvPr/>
        </p:nvGrpSpPr>
        <p:grpSpPr>
          <a:xfrm>
            <a:off x="4953000" y="3266420"/>
            <a:ext cx="1295400" cy="2286000"/>
            <a:chOff x="4953000" y="3048000"/>
            <a:chExt cx="1295400" cy="2286000"/>
          </a:xfrm>
        </p:grpSpPr>
        <p:sp>
          <p:nvSpPr>
            <p:cNvPr id="144" name="Google Shape;144;p6"/>
            <p:cNvSpPr/>
            <p:nvPr/>
          </p:nvSpPr>
          <p:spPr>
            <a:xfrm>
              <a:off x="4953000" y="3048000"/>
              <a:ext cx="1295400" cy="2286000"/>
            </a:xfrm>
            <a:prstGeom prst="rect">
              <a:avLst/>
            </a:prstGeom>
            <a:solidFill>
              <a:schemeClr val="lt1"/>
            </a:solidFill>
            <a:ln>
              <a:noFill/>
            </a:ln>
            <a:effectLst>
              <a:outerShdw blurRad="165100" dist="38100" dir="210000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145" name="Google Shape;145;p6" descr="image017"/>
            <p:cNvPicPr preferRelativeResize="0"/>
            <p:nvPr/>
          </p:nvPicPr>
          <p:blipFill rotWithShape="1">
            <a:blip r:embed="rId5">
              <a:alphaModFix/>
            </a:blip>
            <a:srcRect/>
            <a:stretch/>
          </p:blipFill>
          <p:spPr>
            <a:xfrm>
              <a:off x="5054600" y="3171825"/>
              <a:ext cx="1114332" cy="2085975"/>
            </a:xfrm>
            <a:prstGeom prst="rect">
              <a:avLst/>
            </a:prstGeom>
            <a:noFill/>
            <a:ln>
              <a:noFill/>
            </a:ln>
          </p:spPr>
        </p:pic>
      </p:grpSp>
      <p:grpSp>
        <p:nvGrpSpPr>
          <p:cNvPr id="146" name="Google Shape;146;p6"/>
          <p:cNvGrpSpPr/>
          <p:nvPr/>
        </p:nvGrpSpPr>
        <p:grpSpPr>
          <a:xfrm>
            <a:off x="7086600" y="3266420"/>
            <a:ext cx="1295400" cy="2286000"/>
            <a:chOff x="7086600" y="3048000"/>
            <a:chExt cx="1295400" cy="2286000"/>
          </a:xfrm>
        </p:grpSpPr>
        <p:sp>
          <p:nvSpPr>
            <p:cNvPr id="147" name="Google Shape;147;p6"/>
            <p:cNvSpPr/>
            <p:nvPr/>
          </p:nvSpPr>
          <p:spPr>
            <a:xfrm>
              <a:off x="7086600" y="3048000"/>
              <a:ext cx="1295400" cy="2286000"/>
            </a:xfrm>
            <a:prstGeom prst="rect">
              <a:avLst/>
            </a:prstGeom>
            <a:solidFill>
              <a:schemeClr val="lt1"/>
            </a:solidFill>
            <a:ln>
              <a:noFill/>
            </a:ln>
            <a:effectLst>
              <a:outerShdw blurRad="165100" dist="38100" dir="2100000">
                <a:srgbClr val="000000">
                  <a:alpha val="3333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pic>
          <p:nvPicPr>
            <p:cNvPr id="148" name="Google Shape;148;p6" descr="image018"/>
            <p:cNvPicPr preferRelativeResize="0"/>
            <p:nvPr/>
          </p:nvPicPr>
          <p:blipFill rotWithShape="1">
            <a:blip r:embed="rId6">
              <a:alphaModFix/>
            </a:blip>
            <a:srcRect/>
            <a:stretch/>
          </p:blipFill>
          <p:spPr>
            <a:xfrm>
              <a:off x="7239000" y="3200400"/>
              <a:ext cx="1039590" cy="2085975"/>
            </a:xfrm>
            <a:prstGeom prst="rect">
              <a:avLst/>
            </a:prstGeom>
            <a:noFill/>
            <a:ln>
              <a:noFill/>
            </a:ln>
          </p:spPr>
        </p:pic>
      </p:grpSp>
      <p:sp>
        <p:nvSpPr>
          <p:cNvPr id="149" name="Google Shape;149;p6"/>
          <p:cNvSpPr txBox="1"/>
          <p:nvPr/>
        </p:nvSpPr>
        <p:spPr>
          <a:xfrm>
            <a:off x="2819400" y="2656820"/>
            <a:ext cx="1295400" cy="53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U</a:t>
            </a:r>
            <a:r>
              <a:rPr lang="en-US" sz="2800" b="0" i="0" u="none" strike="noStrike" cap="none">
                <a:solidFill>
                  <a:schemeClr val="dk1"/>
                </a:solidFill>
                <a:latin typeface="Calibri"/>
                <a:ea typeface="Calibri"/>
                <a:cs typeface="Calibri"/>
                <a:sym typeface="Calibri"/>
              </a:rPr>
              <a:t>nder</a:t>
            </a:r>
            <a:endParaRPr sz="1400" b="0" i="0" u="none" strike="noStrike" cap="none">
              <a:solidFill>
                <a:srgbClr val="000000"/>
              </a:solidFill>
              <a:latin typeface="Arial"/>
              <a:ea typeface="Arial"/>
              <a:cs typeface="Arial"/>
              <a:sym typeface="Arial"/>
            </a:endParaRPr>
          </a:p>
        </p:txBody>
      </p:sp>
      <p:sp>
        <p:nvSpPr>
          <p:cNvPr id="150" name="Google Shape;150;p6"/>
          <p:cNvSpPr txBox="1"/>
          <p:nvPr/>
        </p:nvSpPr>
        <p:spPr>
          <a:xfrm>
            <a:off x="4953000" y="2656820"/>
            <a:ext cx="1447800" cy="5232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T</a:t>
            </a:r>
            <a:r>
              <a:rPr lang="en-US" sz="2800" b="0" i="0" u="none" strike="noStrike" cap="none">
                <a:solidFill>
                  <a:schemeClr val="dk1"/>
                </a:solidFill>
                <a:latin typeface="Calibri"/>
                <a:ea typeface="Calibri"/>
                <a:cs typeface="Calibri"/>
                <a:sym typeface="Calibri"/>
              </a:rPr>
              <a:t>hrough</a:t>
            </a:r>
            <a:endParaRPr sz="1400" b="0" i="0" u="none" strike="noStrike" cap="none">
              <a:solidFill>
                <a:srgbClr val="000000"/>
              </a:solidFill>
              <a:latin typeface="Arial"/>
              <a:ea typeface="Arial"/>
              <a:cs typeface="Arial"/>
              <a:sym typeface="Arial"/>
            </a:endParaRPr>
          </a:p>
        </p:txBody>
      </p:sp>
      <p:sp>
        <p:nvSpPr>
          <p:cNvPr id="151" name="Google Shape;151;p6"/>
          <p:cNvSpPr txBox="1"/>
          <p:nvPr/>
        </p:nvSpPr>
        <p:spPr>
          <a:xfrm>
            <a:off x="7086600" y="2656820"/>
            <a:ext cx="1295400" cy="53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O</a:t>
            </a:r>
            <a:r>
              <a:rPr lang="en-US" sz="2800" b="0" i="0" u="none" strike="noStrike" cap="none">
                <a:solidFill>
                  <a:schemeClr val="dk1"/>
                </a:solidFill>
                <a:latin typeface="Calibri"/>
                <a:ea typeface="Calibri"/>
                <a:cs typeface="Calibri"/>
                <a:sym typeface="Calibri"/>
              </a:rPr>
              <a:t>ver</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1000"/>
                                  </p:stCondLst>
                                  <p:childTnLst>
                                    <p:set>
                                      <p:cBhvr>
                                        <p:cTn id="6" dur="1" fill="hold">
                                          <p:stCondLst>
                                            <p:cond delay="0"/>
                                          </p:stCondLst>
                                        </p:cTn>
                                        <p:tgtEl>
                                          <p:spTgt spid="133"/>
                                        </p:tgtEl>
                                        <p:attrNameLst>
                                          <p:attrName>style.visibility</p:attrName>
                                        </p:attrNameLst>
                                      </p:cBhvr>
                                      <p:to>
                                        <p:strVal val="visible"/>
                                      </p:to>
                                    </p:set>
                                    <p:anim calcmode="lin" valueType="num">
                                      <p:cBhvr additive="base">
                                        <p:cTn id="7" dur="500"/>
                                        <p:tgtEl>
                                          <p:spTgt spid="133"/>
                                        </p:tgtEl>
                                        <p:attrNameLst>
                                          <p:attrName>ppt_w</p:attrName>
                                        </p:attrNameLst>
                                      </p:cBhvr>
                                      <p:tavLst>
                                        <p:tav tm="0">
                                          <p:val>
                                            <p:strVal val="0"/>
                                          </p:val>
                                        </p:tav>
                                        <p:tav tm="100000">
                                          <p:val>
                                            <p:strVal val="#ppt_w"/>
                                          </p:val>
                                        </p:tav>
                                      </p:tavLst>
                                    </p:anim>
                                    <p:anim calcmode="lin" valueType="num">
                                      <p:cBhvr additive="base">
                                        <p:cTn id="8" dur="500"/>
                                        <p:tgtEl>
                                          <p:spTgt spid="133"/>
                                        </p:tgtEl>
                                        <p:attrNameLst>
                                          <p:attrName>ppt_h</p:attrName>
                                        </p:attrNameLst>
                                      </p:cBhvr>
                                      <p:tavLst>
                                        <p:tav tm="0">
                                          <p:val>
                                            <p:strVal val="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400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1000"/>
                                        <p:tgtEl>
                                          <p:spTgt spid="135"/>
                                        </p:tgtEl>
                                      </p:cBhvr>
                                    </p:animEffect>
                                  </p:childTnLst>
                                </p:cTn>
                              </p:par>
                            </p:childTnLst>
                          </p:cTn>
                        </p:par>
                        <p:par>
                          <p:cTn id="13" fill="hold">
                            <p:stCondLst>
                              <p:cond delay="1500"/>
                            </p:stCondLst>
                            <p:childTnLst>
                              <p:par>
                                <p:cTn id="14" presetID="2" presetClass="entr" presetSubtype="4" fill="hold" nodeType="afterEffect">
                                  <p:stCondLst>
                                    <p:cond delay="2000"/>
                                  </p:stCondLst>
                                  <p:childTnLst>
                                    <p:set>
                                      <p:cBhvr>
                                        <p:cTn id="15" dur="1" fill="hold">
                                          <p:stCondLst>
                                            <p:cond delay="0"/>
                                          </p:stCondLst>
                                        </p:cTn>
                                        <p:tgtEl>
                                          <p:spTgt spid="136"/>
                                        </p:tgtEl>
                                        <p:attrNameLst>
                                          <p:attrName>style.visibility</p:attrName>
                                        </p:attrNameLst>
                                      </p:cBhvr>
                                      <p:to>
                                        <p:strVal val="visible"/>
                                      </p:to>
                                    </p:set>
                                    <p:anim calcmode="lin" valueType="num">
                                      <p:cBhvr additive="base">
                                        <p:cTn id="16" dur="500"/>
                                        <p:tgtEl>
                                          <p:spTgt spid="136"/>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2000"/>
                                  </p:stCondLst>
                                  <p:childTnLst>
                                    <p:set>
                                      <p:cBhvr>
                                        <p:cTn id="19" dur="1" fill="hold">
                                          <p:stCondLst>
                                            <p:cond delay="0"/>
                                          </p:stCondLst>
                                        </p:cTn>
                                        <p:tgtEl>
                                          <p:spTgt spid="149"/>
                                        </p:tgtEl>
                                        <p:attrNameLst>
                                          <p:attrName>style.visibility</p:attrName>
                                        </p:attrNameLst>
                                      </p:cBhvr>
                                      <p:to>
                                        <p:strVal val="visible"/>
                                      </p:to>
                                    </p:set>
                                    <p:anim calcmode="lin" valueType="num">
                                      <p:cBhvr additive="base">
                                        <p:cTn id="20" dur="500"/>
                                        <p:tgtEl>
                                          <p:spTgt spid="14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2000"/>
                                  </p:stCondLst>
                                  <p:childTnLst>
                                    <p:set>
                                      <p:cBhvr>
                                        <p:cTn id="23" dur="1" fill="hold">
                                          <p:stCondLst>
                                            <p:cond delay="0"/>
                                          </p:stCondLst>
                                        </p:cTn>
                                        <p:tgtEl>
                                          <p:spTgt spid="150"/>
                                        </p:tgtEl>
                                        <p:attrNameLst>
                                          <p:attrName>style.visibility</p:attrName>
                                        </p:attrNameLst>
                                      </p:cBhvr>
                                      <p:to>
                                        <p:strVal val="visible"/>
                                      </p:to>
                                    </p:set>
                                    <p:anim calcmode="lin" valueType="num">
                                      <p:cBhvr additive="base">
                                        <p:cTn id="24" dur="500"/>
                                        <p:tgtEl>
                                          <p:spTgt spid="150"/>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nodeType="afterEffect">
                                  <p:stCondLst>
                                    <p:cond delay="2000"/>
                                  </p:stCondLst>
                                  <p:childTnLst>
                                    <p:set>
                                      <p:cBhvr>
                                        <p:cTn id="27" dur="1" fill="hold">
                                          <p:stCondLst>
                                            <p:cond delay="0"/>
                                          </p:stCondLst>
                                        </p:cTn>
                                        <p:tgtEl>
                                          <p:spTgt spid="151"/>
                                        </p:tgtEl>
                                        <p:attrNameLst>
                                          <p:attrName>style.visibility</p:attrName>
                                        </p:attrNameLst>
                                      </p:cBhvr>
                                      <p:to>
                                        <p:strVal val="visible"/>
                                      </p:to>
                                    </p:set>
                                    <p:anim calcmode="lin" valueType="num">
                                      <p:cBhvr additive="base">
                                        <p:cTn id="28" dur="500"/>
                                        <p:tgtEl>
                                          <p:spTgt spid="15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137"/>
                                        </p:tgtEl>
                                        <p:attrNameLst>
                                          <p:attrName>style.visibility</p:attrName>
                                        </p:attrNameLst>
                                      </p:cBhvr>
                                      <p:to>
                                        <p:strVal val="visible"/>
                                      </p:to>
                                    </p:set>
                                    <p:animEffect transition="in" filter="fade">
                                      <p:cBhvr>
                                        <p:cTn id="32" dur="500"/>
                                        <p:tgtEl>
                                          <p:spTgt spid="137"/>
                                        </p:tgtEl>
                                      </p:cBhvr>
                                    </p:animEffect>
                                  </p:childTnLst>
                                </p:cTn>
                              </p:par>
                            </p:childTnLst>
                          </p:cTn>
                        </p:par>
                        <p:par>
                          <p:cTn id="33" fill="hold">
                            <p:stCondLst>
                              <p:cond delay="4000"/>
                            </p:stCondLst>
                            <p:childTnLst>
                              <p:par>
                                <p:cTn id="34" presetID="10" presetClass="entr" presetSubtype="0" fill="hold" nodeType="afterEffect">
                                  <p:stCondLst>
                                    <p:cond delay="1000"/>
                                  </p:stCondLst>
                                  <p:childTnLst>
                                    <p:set>
                                      <p:cBhvr>
                                        <p:cTn id="35" dur="1" fill="hold">
                                          <p:stCondLst>
                                            <p:cond delay="0"/>
                                          </p:stCondLst>
                                        </p:cTn>
                                        <p:tgtEl>
                                          <p:spTgt spid="140"/>
                                        </p:tgtEl>
                                        <p:attrNameLst>
                                          <p:attrName>style.visibility</p:attrName>
                                        </p:attrNameLst>
                                      </p:cBhvr>
                                      <p:to>
                                        <p:strVal val="visible"/>
                                      </p:to>
                                    </p:set>
                                    <p:animEffect transition="in" filter="fade">
                                      <p:cBhvr>
                                        <p:cTn id="36" dur="500"/>
                                        <p:tgtEl>
                                          <p:spTgt spid="140"/>
                                        </p:tgtEl>
                                      </p:cBhvr>
                                    </p:animEffect>
                                  </p:childTnLst>
                                </p:cTn>
                              </p:par>
                            </p:childTnLst>
                          </p:cTn>
                        </p:par>
                        <p:par>
                          <p:cTn id="37" fill="hold">
                            <p:stCondLst>
                              <p:cond delay="4500"/>
                            </p:stCondLst>
                            <p:childTnLst>
                              <p:par>
                                <p:cTn id="38" presetID="10" presetClass="entr" presetSubtype="0" fill="hold" nodeType="afterEffect">
                                  <p:stCondLst>
                                    <p:cond delay="1000"/>
                                  </p:stCondLst>
                                  <p:childTnLst>
                                    <p:set>
                                      <p:cBhvr>
                                        <p:cTn id="39" dur="1" fill="hold">
                                          <p:stCondLst>
                                            <p:cond delay="0"/>
                                          </p:stCondLst>
                                        </p:cTn>
                                        <p:tgtEl>
                                          <p:spTgt spid="143"/>
                                        </p:tgtEl>
                                        <p:attrNameLst>
                                          <p:attrName>style.visibility</p:attrName>
                                        </p:attrNameLst>
                                      </p:cBhvr>
                                      <p:to>
                                        <p:strVal val="visible"/>
                                      </p:to>
                                    </p:set>
                                    <p:animEffect transition="in" filter="fade">
                                      <p:cBhvr>
                                        <p:cTn id="40" dur="500"/>
                                        <p:tgtEl>
                                          <p:spTgt spid="143"/>
                                        </p:tgtEl>
                                      </p:cBhvr>
                                    </p:animEffect>
                                  </p:childTnLst>
                                </p:cTn>
                              </p:par>
                            </p:childTnLst>
                          </p:cTn>
                        </p:par>
                        <p:par>
                          <p:cTn id="41" fill="hold">
                            <p:stCondLst>
                              <p:cond delay="5000"/>
                            </p:stCondLst>
                            <p:childTnLst>
                              <p:par>
                                <p:cTn id="42" presetID="10" presetClass="entr" presetSubtype="0" fill="hold" nodeType="afterEffect">
                                  <p:stCondLst>
                                    <p:cond delay="1000"/>
                                  </p:stCondLst>
                                  <p:childTnLst>
                                    <p:set>
                                      <p:cBhvr>
                                        <p:cTn id="43" dur="1" fill="hold">
                                          <p:stCondLst>
                                            <p:cond delay="0"/>
                                          </p:stCondLst>
                                        </p:cTn>
                                        <p:tgtEl>
                                          <p:spTgt spid="146"/>
                                        </p:tgtEl>
                                        <p:attrNameLst>
                                          <p:attrName>style.visibility</p:attrName>
                                        </p:attrNameLst>
                                      </p:cBhvr>
                                      <p:to>
                                        <p:strVal val="visible"/>
                                      </p:to>
                                    </p:set>
                                    <p:animEffect transition="in" filter="fade">
                                      <p:cBhvr>
                                        <p:cTn id="44"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7"/>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7" name="Google Shape;157;p7"/>
          <p:cNvSpPr txBox="1"/>
          <p:nvPr/>
        </p:nvSpPr>
        <p:spPr>
          <a:xfrm>
            <a:off x="76200" y="1524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MAINTENANCE-FRIENDLY &amp; ERGONOMIC</a:t>
            </a:r>
            <a:endParaRPr sz="2400" b="0" i="0" u="none" strike="noStrike" cap="none">
              <a:solidFill>
                <a:srgbClr val="FF9333"/>
              </a:solidFill>
              <a:latin typeface="Arial"/>
              <a:ea typeface="Arial"/>
              <a:cs typeface="Arial"/>
              <a:sym typeface="Arial"/>
            </a:endParaRPr>
          </a:p>
        </p:txBody>
      </p:sp>
      <p:sp>
        <p:nvSpPr>
          <p:cNvPr id="158" name="Google Shape;158;p7"/>
          <p:cNvSpPr/>
          <p:nvPr/>
        </p:nvSpPr>
        <p:spPr>
          <a:xfrm>
            <a:off x="567690" y="1371600"/>
            <a:ext cx="8001000" cy="440120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Calibri"/>
                <a:ea typeface="Calibri"/>
                <a:cs typeface="Calibri"/>
                <a:sym typeface="Calibri"/>
              </a:rPr>
              <a:t>Design your guards to be ergonomic and maintenance-friendly.</a:t>
            </a:r>
            <a:endParaRPr sz="2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CSA states that:</a:t>
            </a:r>
            <a:endParaRPr sz="16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Machinery should be designed to enable all adjustments, lubrication, and maintenance to be carried out without removing the guard or disabling a safety device, and without extensive dismantling of machinery components. When removal of safeguards </a:t>
            </a:r>
            <a:r>
              <a:rPr lang="en-US" sz="1600" b="1" i="0" u="none" strike="noStrike" cap="none">
                <a:solidFill>
                  <a:schemeClr val="dk1"/>
                </a:solidFill>
                <a:latin typeface="Calibri"/>
                <a:ea typeface="Calibri"/>
                <a:cs typeface="Calibri"/>
                <a:sym typeface="Calibri"/>
              </a:rPr>
              <a:t>are required</a:t>
            </a:r>
            <a:r>
              <a:rPr lang="en-US" sz="1600" b="0" i="0" u="none" strike="noStrike" cap="none">
                <a:solidFill>
                  <a:schemeClr val="dk1"/>
                </a:solidFill>
                <a:latin typeface="Calibri"/>
                <a:ea typeface="Calibri"/>
                <a:cs typeface="Calibri"/>
                <a:sym typeface="Calibri"/>
              </a:rPr>
              <a:t>, it shall be conducted under appropriate administrative controls ensuring that:</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Calibri"/>
              <a:buAutoNum type="alphaLcParenR"/>
            </a:pPr>
            <a:r>
              <a:rPr lang="en-US" sz="1600" b="0" i="0" u="none" strike="noStrike" cap="none">
                <a:solidFill>
                  <a:schemeClr val="dk1"/>
                </a:solidFill>
                <a:latin typeface="Calibri"/>
                <a:ea typeface="Calibri"/>
                <a:cs typeface="Calibri"/>
                <a:sym typeface="Calibri"/>
              </a:rPr>
              <a:t>The work is conducted using procedural controls and alternate safeguarding techniques to control the risk as effectively as possible; and</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Calibri"/>
              <a:buAutoNum type="alphaLcParenR"/>
            </a:pPr>
            <a:r>
              <a:rPr lang="en-US" sz="1600" b="0" i="0" u="none" strike="noStrike" cap="none">
                <a:solidFill>
                  <a:schemeClr val="dk1"/>
                </a:solidFill>
                <a:latin typeface="Calibri"/>
                <a:ea typeface="Calibri"/>
                <a:cs typeface="Calibri"/>
                <a:sym typeface="Calibri"/>
              </a:rPr>
              <a:t>The safeguards are restored to full operational status, and their operation verified before the machinery is returned to normal service.</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r>
              <a:rPr lang="en-US" sz="1600" b="1" i="0" u="none" strike="noStrike" cap="none">
                <a:solidFill>
                  <a:schemeClr val="dk1"/>
                </a:solidFill>
                <a:latin typeface="Calibri"/>
                <a:ea typeface="Calibri"/>
                <a:cs typeface="Calibri"/>
                <a:sym typeface="Calibri"/>
              </a:rPr>
              <a:t>**The maintenance and repair crew must never fail to replace the guards before the job is considered finished and the machine is released from lockout.**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500"/>
                                        <p:tgtEl>
                                          <p:spTgt spid="157"/>
                                        </p:tgtEl>
                                        <p:attrNameLst>
                                          <p:attrName>ppt_w</p:attrName>
                                        </p:attrNameLst>
                                      </p:cBhvr>
                                      <p:tavLst>
                                        <p:tav tm="0">
                                          <p:val>
                                            <p:strVal val="0"/>
                                          </p:val>
                                        </p:tav>
                                        <p:tav tm="100000">
                                          <p:val>
                                            <p:strVal val="#ppt_w"/>
                                          </p:val>
                                        </p:tav>
                                      </p:tavLst>
                                    </p:anim>
                                    <p:anim calcmode="lin" valueType="num">
                                      <p:cBhvr additive="base">
                                        <p:cTn id="8" dur="500"/>
                                        <p:tgtEl>
                                          <p:spTgt spid="15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8"/>
          <p:cNvSpPr txBox="1"/>
          <p:nvPr/>
        </p:nvSpPr>
        <p:spPr>
          <a:xfrm>
            <a:off x="76200" y="152400"/>
            <a:ext cx="9144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400"/>
              <a:buFont typeface="Arial"/>
              <a:buNone/>
            </a:pPr>
            <a:r>
              <a:rPr lang="en-US" sz="2400" b="1" i="0" u="none" strike="noStrike" cap="none">
                <a:solidFill>
                  <a:schemeClr val="lt1"/>
                </a:solidFill>
                <a:latin typeface="Arial"/>
                <a:ea typeface="Arial"/>
                <a:cs typeface="Arial"/>
                <a:sym typeface="Arial"/>
              </a:rPr>
              <a:t>IS YOUR GUARDING COSTING YOU MONEY?</a:t>
            </a:r>
            <a:endParaRPr sz="2400" b="0" i="0" u="none" strike="noStrike" cap="none">
              <a:solidFill>
                <a:srgbClr val="FF9333"/>
              </a:solidFill>
              <a:latin typeface="Arial"/>
              <a:ea typeface="Arial"/>
              <a:cs typeface="Arial"/>
              <a:sym typeface="Arial"/>
            </a:endParaRPr>
          </a:p>
        </p:txBody>
      </p:sp>
      <p:sp>
        <p:nvSpPr>
          <p:cNvPr id="165" name="Google Shape;165;p8"/>
          <p:cNvSpPr txBox="1"/>
          <p:nvPr/>
        </p:nvSpPr>
        <p:spPr>
          <a:xfrm>
            <a:off x="152400" y="1066800"/>
            <a:ext cx="8839200" cy="101566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When an unexpected equipment breakdown occurs, one of the first things that happen after the machine is locked out is the need to remove Safety Guards in order to access the equipment. Also, one of the last things after repair work is completed is the need to put those same guards back in place before the machinery can be powered up.</a:t>
            </a:r>
            <a:endParaRPr sz="1400" b="0" i="0" u="none" strike="noStrike" cap="none">
              <a:solidFill>
                <a:srgbClr val="000000"/>
              </a:solidFill>
              <a:latin typeface="Arial"/>
              <a:ea typeface="Arial"/>
              <a:cs typeface="Arial"/>
              <a:sym typeface="Arial"/>
            </a:endParaRPr>
          </a:p>
        </p:txBody>
      </p:sp>
      <p:sp>
        <p:nvSpPr>
          <p:cNvPr id="166" name="Google Shape;166;p8"/>
          <p:cNvSpPr txBox="1"/>
          <p:nvPr/>
        </p:nvSpPr>
        <p:spPr>
          <a:xfrm>
            <a:off x="2438400" y="2209800"/>
            <a:ext cx="4114800"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Calibri"/>
                <a:ea typeface="Calibri"/>
                <a:cs typeface="Calibri"/>
                <a:sym typeface="Calibri"/>
              </a:rPr>
              <a:t>There are some questions in your checklist that should be asked:</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7" name="Google Shape;167;p8"/>
          <p:cNvSpPr txBox="1"/>
          <p:nvPr/>
        </p:nvSpPr>
        <p:spPr>
          <a:xfrm>
            <a:off x="228600" y="3101871"/>
            <a:ext cx="8839200" cy="2400657"/>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How easy and quick are your guards to be removed and put back in place?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Does it require additional manpower?</a:t>
            </a:r>
            <a:endParaRPr sz="1400" b="0" i="0" u="none" strike="noStrike" cap="none">
              <a:solidFill>
                <a:srgbClr val="000000"/>
              </a:solidFill>
              <a:latin typeface="Arial"/>
              <a:ea typeface="Arial"/>
              <a:cs typeface="Arial"/>
              <a:sym typeface="Arial"/>
            </a:endParaRPr>
          </a:p>
          <a:p>
            <a:pPr marL="285750" marR="0" lvl="0" indent="-190500" algn="just" rtl="0">
              <a:lnSpc>
                <a:spcPct val="100000"/>
              </a:lnSpc>
              <a:spcBef>
                <a:spcPts val="0"/>
              </a:spcBef>
              <a:spcAft>
                <a:spcPts val="0"/>
              </a:spcAft>
              <a:buClr>
                <a:schemeClr val="dk1"/>
              </a:buClr>
              <a:buSzPts val="1500"/>
              <a:buFont typeface="Noto Sans Symbols"/>
              <a:buNone/>
            </a:pPr>
            <a:endParaRPr sz="15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Was additional equipment, such as forklifts or overhead lifts, required?</a:t>
            </a:r>
            <a:endParaRPr sz="1400" b="0" i="0" u="none" strike="noStrike" cap="none">
              <a:solidFill>
                <a:srgbClr val="000000"/>
              </a:solidFill>
              <a:latin typeface="Arial"/>
              <a:ea typeface="Arial"/>
              <a:cs typeface="Arial"/>
              <a:sym typeface="Arial"/>
            </a:endParaRPr>
          </a:p>
          <a:p>
            <a:pPr marL="285750" marR="0" lvl="0" indent="-190500" algn="just" rtl="0">
              <a:lnSpc>
                <a:spcPct val="100000"/>
              </a:lnSpc>
              <a:spcBef>
                <a:spcPts val="0"/>
              </a:spcBef>
              <a:spcAft>
                <a:spcPts val="0"/>
              </a:spcAft>
              <a:buClr>
                <a:schemeClr val="dk1"/>
              </a:buClr>
              <a:buSzPts val="1500"/>
              <a:buFont typeface="Noto Sans Symbols"/>
              <a:buNone/>
            </a:pPr>
            <a:endParaRPr sz="15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How much time does this add to your unexpected downtime?</a:t>
            </a:r>
            <a:endParaRPr sz="1400" b="0" i="0" u="none" strike="noStrike" cap="none">
              <a:solidFill>
                <a:srgbClr val="000000"/>
              </a:solidFill>
              <a:latin typeface="Arial"/>
              <a:ea typeface="Arial"/>
              <a:cs typeface="Arial"/>
              <a:sym typeface="Arial"/>
            </a:endParaRPr>
          </a:p>
          <a:p>
            <a:pPr marL="285750" marR="0" lvl="0" indent="-190500" algn="just" rtl="0">
              <a:lnSpc>
                <a:spcPct val="100000"/>
              </a:lnSpc>
              <a:spcBef>
                <a:spcPts val="0"/>
              </a:spcBef>
              <a:spcAft>
                <a:spcPts val="0"/>
              </a:spcAft>
              <a:buClr>
                <a:schemeClr val="dk1"/>
              </a:buClr>
              <a:buSzPts val="1500"/>
              <a:buFont typeface="Noto Sans Symbols"/>
              <a:buNone/>
            </a:pPr>
            <a:endParaRPr sz="15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dk1"/>
              </a:buClr>
              <a:buSzPts val="1500"/>
              <a:buFont typeface="Noto Sans Symbols"/>
              <a:buChar char="⮚"/>
            </a:pPr>
            <a:r>
              <a:rPr lang="en-US" sz="1500" b="0" i="0" u="none" strike="noStrike" cap="none">
                <a:solidFill>
                  <a:schemeClr val="dk1"/>
                </a:solidFill>
                <a:latin typeface="Calibri"/>
                <a:ea typeface="Calibri"/>
                <a:cs typeface="Calibri"/>
                <a:sym typeface="Calibri"/>
              </a:rPr>
              <a:t>What does this extra time cost you in lost production?</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64"/>
                                        </p:tgtEl>
                                        <p:attrNameLst>
                                          <p:attrName>style.visibility</p:attrName>
                                        </p:attrNameLst>
                                      </p:cBhvr>
                                      <p:to>
                                        <p:strVal val="visible"/>
                                      </p:to>
                                    </p:set>
                                    <p:anim calcmode="lin" valueType="num">
                                      <p:cBhvr additive="base">
                                        <p:cTn id="7" dur="500"/>
                                        <p:tgtEl>
                                          <p:spTgt spid="164"/>
                                        </p:tgtEl>
                                        <p:attrNameLst>
                                          <p:attrName>ppt_w</p:attrName>
                                        </p:attrNameLst>
                                      </p:cBhvr>
                                      <p:tavLst>
                                        <p:tav tm="0">
                                          <p:val>
                                            <p:strVal val="0"/>
                                          </p:val>
                                        </p:tav>
                                        <p:tav tm="100000">
                                          <p:val>
                                            <p:strVal val="#ppt_w"/>
                                          </p:val>
                                        </p:tav>
                                      </p:tavLst>
                                    </p:anim>
                                    <p:anim calcmode="lin" valueType="num">
                                      <p:cBhvr additive="base">
                                        <p:cTn id="8" dur="500"/>
                                        <p:tgtEl>
                                          <p:spTgt spid="16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9"/>
          <p:cNvSpPr/>
          <p:nvPr/>
        </p:nvSpPr>
        <p:spPr>
          <a:xfrm>
            <a:off x="0" y="0"/>
            <a:ext cx="9144000" cy="762000"/>
          </a:xfrm>
          <a:prstGeom prst="rect">
            <a:avLst/>
          </a:prstGeom>
          <a:solidFill>
            <a:schemeClr val="accent6"/>
          </a:solidFill>
          <a:ln w="38100" cap="flat" cmpd="sng">
            <a:solidFill>
              <a:schemeClr val="lt1"/>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4" name="Google Shape;174;p9"/>
          <p:cNvSpPr txBox="1"/>
          <p:nvPr/>
        </p:nvSpPr>
        <p:spPr>
          <a:xfrm>
            <a:off x="76200" y="0"/>
            <a:ext cx="9144000" cy="80021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2300"/>
              <a:buFont typeface="Arial"/>
              <a:buNone/>
            </a:pPr>
            <a:r>
              <a:rPr lang="en-US" sz="2300" b="1" i="0" u="none" strike="noStrike" cap="none">
                <a:solidFill>
                  <a:schemeClr val="lt1"/>
                </a:solidFill>
                <a:latin typeface="Arial"/>
                <a:ea typeface="Arial"/>
                <a:cs typeface="Arial"/>
                <a:sym typeface="Arial"/>
              </a:rPr>
              <a:t>STATISTICS OF INJURIES DUE TO POOR GUARDING ERGONOMICS</a:t>
            </a:r>
            <a:endParaRPr sz="2300" b="0" i="0" u="none" strike="noStrike" cap="none">
              <a:solidFill>
                <a:srgbClr val="FF9333"/>
              </a:solidFill>
              <a:latin typeface="Arial"/>
              <a:ea typeface="Arial"/>
              <a:cs typeface="Arial"/>
              <a:sym typeface="Arial"/>
            </a:endParaRPr>
          </a:p>
        </p:txBody>
      </p:sp>
      <p:sp>
        <p:nvSpPr>
          <p:cNvPr id="175" name="Google Shape;175;p9"/>
          <p:cNvSpPr/>
          <p:nvPr/>
        </p:nvSpPr>
        <p:spPr>
          <a:xfrm>
            <a:off x="228600" y="990600"/>
            <a:ext cx="876300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The most common outcomes of poor guarding ergonomics are musculoskeletal disorders (MSDs), Repetitive Strain Injury (RSI), Cumulative Trauma Disorder (CTD) and Repetitive Motion Injury (RMI). MSD is not a medical diagnosis, it is a term used for the group of injuries, such as:   </a:t>
            </a:r>
            <a:endParaRPr sz="1400" b="0" i="0" u="none" strike="noStrike" cap="none">
              <a:solidFill>
                <a:srgbClr val="000000"/>
              </a:solidFill>
              <a:latin typeface="Arial"/>
              <a:ea typeface="Arial"/>
              <a:cs typeface="Arial"/>
              <a:sym typeface="Arial"/>
            </a:endParaRPr>
          </a:p>
        </p:txBody>
      </p:sp>
      <p:sp>
        <p:nvSpPr>
          <p:cNvPr id="176" name="Google Shape;176;p9"/>
          <p:cNvSpPr/>
          <p:nvPr/>
        </p:nvSpPr>
        <p:spPr>
          <a:xfrm>
            <a:off x="228600" y="2286000"/>
            <a:ext cx="3886200" cy="200054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Back Pain (low back strain, etc.)</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Muscle Strain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Tendonitis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Carpal Tunnel Syndrome (CTS)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Tennis Elbow</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Calibri"/>
              <a:buChar char="-"/>
            </a:pPr>
            <a:r>
              <a:rPr lang="en-US" sz="1800" b="0" i="0" u="none" strike="noStrike" cap="none">
                <a:solidFill>
                  <a:schemeClr val="dk1"/>
                </a:solidFill>
                <a:latin typeface="Calibri"/>
                <a:ea typeface="Calibri"/>
                <a:cs typeface="Calibri"/>
                <a:sym typeface="Calibri"/>
              </a:rPr>
              <a:t>Shoulder Pains</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pic>
        <p:nvPicPr>
          <p:cNvPr id="177" name="Google Shape;177;p9"/>
          <p:cNvPicPr preferRelativeResize="0"/>
          <p:nvPr/>
        </p:nvPicPr>
        <p:blipFill rotWithShape="1">
          <a:blip r:embed="rId3">
            <a:alphaModFix/>
          </a:blip>
          <a:srcRect/>
          <a:stretch/>
        </p:blipFill>
        <p:spPr>
          <a:xfrm>
            <a:off x="5181600" y="1995028"/>
            <a:ext cx="3276600" cy="2106854"/>
          </a:xfrm>
          <a:prstGeom prst="rect">
            <a:avLst/>
          </a:prstGeom>
          <a:noFill/>
          <a:ln>
            <a:noFill/>
          </a:ln>
        </p:spPr>
      </p:pic>
      <p:sp>
        <p:nvSpPr>
          <p:cNvPr id="178" name="Google Shape;178;p9"/>
          <p:cNvSpPr/>
          <p:nvPr/>
        </p:nvSpPr>
        <p:spPr>
          <a:xfrm>
            <a:off x="266700" y="4495800"/>
            <a:ext cx="8763000"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Calibri"/>
                <a:ea typeface="Calibri"/>
                <a:cs typeface="Calibri"/>
                <a:sym typeface="Calibri"/>
              </a:rPr>
              <a:t>According to Ontario’s Ministry of Labour, only in Ontario employers paid more than $1 billion in direct and indirect costs related to MSDs during the 2003-2007 period. Furthermore,  there were approximately 37,500 MSD claims per year, which equates to more than 2.5 million workers were off their work place. Under indirect costs, such examples as overtime, equipment modifications, administration and lost productivity has been taken into account.  </a:t>
            </a:r>
            <a:endParaRPr sz="14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500"/>
                                  </p:stCondLst>
                                  <p:childTnLst>
                                    <p:set>
                                      <p:cBhvr>
                                        <p:cTn id="6" dur="1" fill="hold">
                                          <p:stCondLst>
                                            <p:cond delay="0"/>
                                          </p:stCondLst>
                                        </p:cTn>
                                        <p:tgtEl>
                                          <p:spTgt spid="174"/>
                                        </p:tgtEl>
                                        <p:attrNameLst>
                                          <p:attrName>style.visibility</p:attrName>
                                        </p:attrNameLst>
                                      </p:cBhvr>
                                      <p:to>
                                        <p:strVal val="visible"/>
                                      </p:to>
                                    </p:set>
                                    <p:anim calcmode="lin" valueType="num">
                                      <p:cBhvr additive="base">
                                        <p:cTn id="7" dur="500"/>
                                        <p:tgtEl>
                                          <p:spTgt spid="174"/>
                                        </p:tgtEl>
                                        <p:attrNameLst>
                                          <p:attrName>ppt_w</p:attrName>
                                        </p:attrNameLst>
                                      </p:cBhvr>
                                      <p:tavLst>
                                        <p:tav tm="0">
                                          <p:val>
                                            <p:strVal val="0"/>
                                          </p:val>
                                        </p:tav>
                                        <p:tav tm="100000">
                                          <p:val>
                                            <p:strVal val="#ppt_w"/>
                                          </p:val>
                                        </p:tav>
                                      </p:tavLst>
                                    </p:anim>
                                    <p:anim calcmode="lin" valueType="num">
                                      <p:cBhvr additive="base">
                                        <p:cTn id="8" dur="500"/>
                                        <p:tgtEl>
                                          <p:spTgt spid="17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1844</Words>
  <Application>Microsoft Office PowerPoint</Application>
  <PresentationFormat>On-screen Show (4:3)</PresentationFormat>
  <Paragraphs>163</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ADMIN MAIN</dc:creator>
  <cp:lastModifiedBy>Chris Allen</cp:lastModifiedBy>
  <cp:revision>1</cp:revision>
  <dcterms:created xsi:type="dcterms:W3CDTF">2018-05-29T18:14:35Z</dcterms:created>
  <dcterms:modified xsi:type="dcterms:W3CDTF">2025-03-20T20:13:17Z</dcterms:modified>
</cp:coreProperties>
</file>