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NWGJp1Kn+iob8q5fekm7pK/Cd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https://ergo-plus.com/cost-of-musculoskeletal-disorders-infographic/</a:t>
            </a:r>
            <a:endParaRPr/>
          </a:p>
          <a:p>
            <a:pPr marL="0" lvl="0" indent="0" algn="l" rtl="0">
              <a:lnSpc>
                <a:spcPct val="100000"/>
              </a:lnSpc>
              <a:spcBef>
                <a:spcPts val="0"/>
              </a:spcBef>
              <a:spcAft>
                <a:spcPts val="0"/>
              </a:spcAft>
              <a:buSzPts val="1400"/>
              <a:buNone/>
            </a:pPr>
            <a:r>
              <a:rPr lang="en-US"/>
              <a:t>https://www.labour.gov.on.ca/english/hs/pubs/ergonomics/is_ergonomics.php</a:t>
            </a:r>
            <a:endParaRPr/>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a:spLocks noGrp="1"/>
          </p:cNvSpPr>
          <p:nvPr>
            <p:ph type="pic" idx="2"/>
          </p:nvPr>
        </p:nvSpPr>
        <p:spPr>
          <a:xfrm>
            <a:off x="1792288" y="612775"/>
            <a:ext cx="5486400" cy="4114800"/>
          </a:xfrm>
          <a:prstGeom prst="rect">
            <a:avLst/>
          </a:prstGeom>
          <a:noFill/>
          <a:ln>
            <a:noFill/>
          </a:ln>
        </p:spPr>
      </p:sp>
      <p:sp>
        <p:nvSpPr>
          <p:cNvPr id="62" name="Google Shape;62;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7" descr="A black and yellow logo&#10;&#10;Description automatically generated"/>
          <p:cNvPicPr preferRelativeResize="0"/>
          <p:nvPr/>
        </p:nvPicPr>
        <p:blipFill rotWithShape="1">
          <a:blip r:embed="rId12">
            <a:alphaModFix/>
          </a:blip>
          <a:srcRect t="27924" b="30540"/>
          <a:stretch/>
        </p:blipFill>
        <p:spPr>
          <a:xfrm>
            <a:off x="2370238" y="5497150"/>
            <a:ext cx="4403524" cy="9977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ergo-plus.com/cost-of-musculoskeletal-disorders-infographic/"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osha.gov/dcsp/smallbusiness/safetypays/estimato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0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descr="A white background with black and white clouds&#10;&#10;Description automatically generated"/>
          <p:cNvPicPr preferRelativeResize="0"/>
          <p:nvPr/>
        </p:nvPicPr>
        <p:blipFill rotWithShape="1">
          <a:blip r:embed="rId3">
            <a:alphaModFix/>
          </a:blip>
          <a:srcRect/>
          <a:stretch/>
        </p:blipFill>
        <p:spPr>
          <a:xfrm>
            <a:off x="1143000" y="4149213"/>
            <a:ext cx="6858000" cy="2708787"/>
          </a:xfrm>
          <a:prstGeom prst="rect">
            <a:avLst/>
          </a:prstGeom>
          <a:noFill/>
          <a:ln>
            <a:noFill/>
          </a:ln>
        </p:spPr>
      </p:pic>
      <p:grpSp>
        <p:nvGrpSpPr>
          <p:cNvPr id="83" name="Google Shape;83;p1"/>
          <p:cNvGrpSpPr/>
          <p:nvPr/>
        </p:nvGrpSpPr>
        <p:grpSpPr>
          <a:xfrm>
            <a:off x="0" y="0"/>
            <a:ext cx="9144000" cy="6655003"/>
            <a:chOff x="0" y="0"/>
            <a:chExt cx="12192000" cy="6857999"/>
          </a:xfrm>
        </p:grpSpPr>
        <p:pic>
          <p:nvPicPr>
            <p:cNvPr id="84" name="Google Shape;84;p1"/>
            <p:cNvPicPr preferRelativeResize="0"/>
            <p:nvPr/>
          </p:nvPicPr>
          <p:blipFill rotWithShape="1">
            <a:blip r:embed="rId4">
              <a:alphaModFix/>
            </a:blip>
            <a:srcRect t="75348"/>
            <a:stretch/>
          </p:blipFill>
          <p:spPr>
            <a:xfrm>
              <a:off x="0" y="5167425"/>
              <a:ext cx="12192000" cy="1690574"/>
            </a:xfrm>
            <a:prstGeom prst="rect">
              <a:avLst/>
            </a:prstGeom>
            <a:noFill/>
            <a:ln>
              <a:noFill/>
            </a:ln>
          </p:spPr>
        </p:pic>
        <p:sp>
          <p:nvSpPr>
            <p:cNvPr id="85" name="Google Shape;85;p1"/>
            <p:cNvSpPr/>
            <p:nvPr/>
          </p:nvSpPr>
          <p:spPr>
            <a:xfrm>
              <a:off x="0" y="0"/>
              <a:ext cx="12192000" cy="5167200"/>
            </a:xfrm>
            <a:prstGeom prst="rect">
              <a:avLst/>
            </a:prstGeom>
            <a:solidFill>
              <a:srgbClr val="15131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86" name="Google Shape;86;p1"/>
          <p:cNvGrpSpPr/>
          <p:nvPr/>
        </p:nvGrpSpPr>
        <p:grpSpPr>
          <a:xfrm>
            <a:off x="949324" y="3193577"/>
            <a:ext cx="7245361" cy="1138201"/>
            <a:chOff x="2442275" y="3246312"/>
            <a:chExt cx="7307474" cy="1181687"/>
          </a:xfrm>
        </p:grpSpPr>
        <p:pic>
          <p:nvPicPr>
            <p:cNvPr id="87" name="Google Shape;87;p1" title="BCG-Logo-Full-Form-Black-Background.png"/>
            <p:cNvPicPr preferRelativeResize="0"/>
            <p:nvPr/>
          </p:nvPicPr>
          <p:blipFill rotWithShape="1">
            <a:blip r:embed="rId5">
              <a:alphaModFix/>
            </a:blip>
            <a:srcRect l="28953" t="40513" r="8417" b="46949"/>
            <a:stretch/>
          </p:blipFill>
          <p:spPr>
            <a:xfrm>
              <a:off x="2442275" y="3246312"/>
              <a:ext cx="7307474" cy="840950"/>
            </a:xfrm>
            <a:prstGeom prst="rect">
              <a:avLst/>
            </a:prstGeom>
            <a:noFill/>
            <a:ln>
              <a:noFill/>
            </a:ln>
          </p:spPr>
        </p:pic>
        <p:pic>
          <p:nvPicPr>
            <p:cNvPr id="88" name="Google Shape;88;p1" title="BCG-Logo-Full-Form-Black-Background.png"/>
            <p:cNvPicPr preferRelativeResize="0"/>
            <p:nvPr/>
          </p:nvPicPr>
          <p:blipFill rotWithShape="1">
            <a:blip r:embed="rId5">
              <a:alphaModFix/>
            </a:blip>
            <a:srcRect l="28955" t="53155" r="36528" b="42521"/>
            <a:stretch/>
          </p:blipFill>
          <p:spPr>
            <a:xfrm>
              <a:off x="4082425" y="4138000"/>
              <a:ext cx="4027150" cy="289999"/>
            </a:xfrm>
            <a:prstGeom prst="rect">
              <a:avLst/>
            </a:prstGeom>
            <a:noFill/>
            <a:ln>
              <a:noFill/>
            </a:ln>
          </p:spPr>
        </p:pic>
      </p:grpSp>
      <p:pic>
        <p:nvPicPr>
          <p:cNvPr id="89" name="Google Shape;89;p1"/>
          <p:cNvPicPr preferRelativeResize="0"/>
          <p:nvPr/>
        </p:nvPicPr>
        <p:blipFill>
          <a:blip r:embed="rId6">
            <a:alphaModFix/>
          </a:blip>
          <a:stretch>
            <a:fillRect/>
          </a:stretch>
        </p:blipFill>
        <p:spPr>
          <a:xfrm>
            <a:off x="3490211" y="852350"/>
            <a:ext cx="2315136" cy="224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9"/>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CALCULATE THE COST OF WORKERS’ INJURIES</a:t>
            </a:r>
            <a:endParaRPr sz="2300" b="0" i="0" u="none" strike="noStrike" cap="none">
              <a:solidFill>
                <a:srgbClr val="FF9333"/>
              </a:solidFill>
              <a:latin typeface="Arial"/>
              <a:ea typeface="Arial"/>
              <a:cs typeface="Arial"/>
              <a:sym typeface="Arial"/>
            </a:endParaRPr>
          </a:p>
        </p:txBody>
      </p:sp>
      <p:pic>
        <p:nvPicPr>
          <p:cNvPr id="179" name="Google Shape;179;p9"/>
          <p:cNvPicPr preferRelativeResize="0"/>
          <p:nvPr/>
        </p:nvPicPr>
        <p:blipFill rotWithShape="1">
          <a:blip r:embed="rId3">
            <a:alphaModFix/>
          </a:blip>
          <a:srcRect/>
          <a:stretch/>
        </p:blipFill>
        <p:spPr>
          <a:xfrm>
            <a:off x="284620" y="2247899"/>
            <a:ext cx="4515980" cy="3009901"/>
          </a:xfrm>
          <a:prstGeom prst="rect">
            <a:avLst/>
          </a:prstGeom>
          <a:noFill/>
          <a:ln>
            <a:noFill/>
          </a:ln>
        </p:spPr>
      </p:pic>
      <p:sp>
        <p:nvSpPr>
          <p:cNvPr id="180" name="Google Shape;180;p9"/>
          <p:cNvSpPr txBox="1"/>
          <p:nvPr/>
        </p:nvSpPr>
        <p:spPr>
          <a:xfrm>
            <a:off x="4953000" y="2247899"/>
            <a:ext cx="4038600" cy="21698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 estimate above is based off one injury to one person. The severity compared to many others injuries is minimal and yet the direct and indirect costs are significant. This is one of many reasons why ergonomics should </a:t>
            </a:r>
            <a:r>
              <a:rPr lang="en-US" sz="1500" b="1" i="0" u="sng" strike="noStrike" cap="none">
                <a:solidFill>
                  <a:schemeClr val="dk1"/>
                </a:solidFill>
                <a:latin typeface="Calibri"/>
                <a:ea typeface="Calibri"/>
                <a:cs typeface="Calibri"/>
                <a:sym typeface="Calibri"/>
              </a:rPr>
              <a:t>always</a:t>
            </a:r>
            <a:r>
              <a:rPr lang="en-US" sz="1500" b="0" i="0" u="none" strike="noStrike" cap="none">
                <a:solidFill>
                  <a:schemeClr val="dk1"/>
                </a:solidFill>
                <a:latin typeface="Calibri"/>
                <a:ea typeface="Calibri"/>
                <a:cs typeface="Calibri"/>
                <a:sym typeface="Calibri"/>
              </a:rPr>
              <a:t> be considered when purchasing guards.</a:t>
            </a:r>
            <a:endParaRPr sz="1400" b="0" i="0" u="none" strike="noStrike" cap="none">
              <a:solidFill>
                <a:srgbClr val="000000"/>
              </a:solidFill>
              <a:latin typeface="Arial"/>
              <a:ea typeface="Arial"/>
              <a:cs typeface="Arial"/>
              <a:sym typeface="Arial"/>
            </a:endParaRPr>
          </a:p>
        </p:txBody>
      </p:sp>
      <p:sp>
        <p:nvSpPr>
          <p:cNvPr id="181" name="Google Shape;181;p9"/>
          <p:cNvSpPr txBox="1"/>
          <p:nvPr/>
        </p:nvSpPr>
        <p:spPr>
          <a:xfrm>
            <a:off x="152400" y="810905"/>
            <a:ext cx="8839200" cy="12464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Even minor injuries like back strains caused by poor ergonomics could cost far more than you may think. We used an OSHA Safety Pays calculator to estimate what would be the cost of one strain occurrence. It appears that organizations need an additional $532,407 in sales to cover the </a:t>
            </a:r>
            <a:r>
              <a:rPr lang="en-US" sz="1500" b="1" i="0" u="none" strike="noStrike" cap="none">
                <a:solidFill>
                  <a:schemeClr val="dk1"/>
                </a:solidFill>
                <a:latin typeface="Calibri"/>
                <a:ea typeface="Calibri"/>
                <a:cs typeface="Calibri"/>
                <a:sym typeface="Calibri"/>
              </a:rPr>
              <a:t>direct</a:t>
            </a:r>
            <a:r>
              <a:rPr lang="en-US" sz="1500" b="0" i="0" u="none" strike="noStrike" cap="none">
                <a:solidFill>
                  <a:schemeClr val="dk1"/>
                </a:solidFill>
                <a:latin typeface="Calibri"/>
                <a:ea typeface="Calibri"/>
                <a:cs typeface="Calibri"/>
                <a:sym typeface="Calibri"/>
              </a:rPr>
              <a:t> (direct penalty from authorities) and </a:t>
            </a:r>
            <a:r>
              <a:rPr lang="en-US" sz="1500" b="1" i="0" u="none" strike="noStrike" cap="none">
                <a:solidFill>
                  <a:schemeClr val="dk1"/>
                </a:solidFill>
                <a:latin typeface="Calibri"/>
                <a:ea typeface="Calibri"/>
                <a:cs typeface="Calibri"/>
                <a:sym typeface="Calibri"/>
              </a:rPr>
              <a:t>indirect costs</a:t>
            </a:r>
            <a:r>
              <a:rPr lang="en-US" sz="1500" b="0" i="0" u="none" strike="noStrike" cap="none">
                <a:solidFill>
                  <a:schemeClr val="dk1"/>
                </a:solidFill>
                <a:latin typeface="Calibri"/>
                <a:ea typeface="Calibri"/>
                <a:cs typeface="Calibri"/>
                <a:sym typeface="Calibri"/>
              </a:rPr>
              <a:t> (overtime, work time lost, administration, lost productivity) of a single strain due to poorly designed guards.  See the next slide for detailed breakdown.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ppt_w</p:attrName>
                                        </p:attrNameLst>
                                      </p:cBhvr>
                                      <p:tavLst>
                                        <p:tav tm="0">
                                          <p:val>
                                            <p:strVal val="0"/>
                                          </p:val>
                                        </p:tav>
                                        <p:tav tm="100000">
                                          <p:val>
                                            <p:strVal val="#ppt_w"/>
                                          </p:val>
                                        </p:tav>
                                      </p:tavLst>
                                    </p:anim>
                                    <p:anim calcmode="lin" valueType="num">
                                      <p:cBhvr additive="base">
                                        <p:cTn id="8" dur="1000"/>
                                        <p:tgtEl>
                                          <p:spTgt spid="1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10"/>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WORKER’S BACK STRAIN INJURY OUTCOMES CALCULATED </a:t>
            </a:r>
            <a:endParaRPr sz="2300" b="0" i="0" u="none" strike="noStrike" cap="none">
              <a:solidFill>
                <a:srgbClr val="FF9333"/>
              </a:solidFill>
              <a:latin typeface="Arial"/>
              <a:ea typeface="Arial"/>
              <a:cs typeface="Arial"/>
              <a:sym typeface="Arial"/>
            </a:endParaRPr>
          </a:p>
        </p:txBody>
      </p:sp>
      <p:pic>
        <p:nvPicPr>
          <p:cNvPr id="188" name="Google Shape;188;p10"/>
          <p:cNvPicPr preferRelativeResize="0"/>
          <p:nvPr/>
        </p:nvPicPr>
        <p:blipFill rotWithShape="1">
          <a:blip r:embed="rId3">
            <a:alphaModFix/>
          </a:blip>
          <a:srcRect/>
          <a:stretch/>
        </p:blipFill>
        <p:spPr>
          <a:xfrm>
            <a:off x="1" y="838200"/>
            <a:ext cx="9144000" cy="464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1000"/>
                                        <p:tgtEl>
                                          <p:spTgt spid="187"/>
                                        </p:tgtEl>
                                        <p:attrNameLst>
                                          <p:attrName>ppt_w</p:attrName>
                                        </p:attrNameLst>
                                      </p:cBhvr>
                                      <p:tavLst>
                                        <p:tav tm="0">
                                          <p:val>
                                            <p:strVal val="0"/>
                                          </p:val>
                                        </p:tav>
                                        <p:tav tm="100000">
                                          <p:val>
                                            <p:strVal val="#ppt_w"/>
                                          </p:val>
                                        </p:tav>
                                      </p:tavLst>
                                    </p:anim>
                                    <p:anim calcmode="lin" valueType="num">
                                      <p:cBhvr additive="base">
                                        <p:cTn id="8" dur="1000"/>
                                        <p:tgtEl>
                                          <p:spTgt spid="1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11"/>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ONE-SIZE-FITS-ALL VS CUSTOMIZED SOLUTIONS</a:t>
            </a:r>
            <a:endParaRPr sz="2300" b="0" i="0" u="none" strike="noStrike" cap="none">
              <a:solidFill>
                <a:srgbClr val="FF9333"/>
              </a:solidFill>
              <a:latin typeface="Arial"/>
              <a:ea typeface="Arial"/>
              <a:cs typeface="Arial"/>
              <a:sym typeface="Arial"/>
            </a:endParaRPr>
          </a:p>
        </p:txBody>
      </p:sp>
      <p:sp>
        <p:nvSpPr>
          <p:cNvPr id="195" name="Google Shape;195;p11"/>
          <p:cNvSpPr txBox="1"/>
          <p:nvPr/>
        </p:nvSpPr>
        <p:spPr>
          <a:xfrm>
            <a:off x="152400" y="889337"/>
            <a:ext cx="8839200"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There are two general types of guarding for rotating equipment (such as V-Belts, Pumps, Couplings etc.) that is available: custom made and one-size-fits-all solutions. Very often companies prefer the second option because of  its cost as well as availability in stock. However, most of the time it is not the optimal solution. See the comparison of two options on the next slide.</a:t>
            </a:r>
            <a:endParaRPr sz="1400" b="0" i="0" u="none" strike="noStrike" cap="none">
              <a:solidFill>
                <a:srgbClr val="000000"/>
              </a:solidFill>
              <a:latin typeface="Arial"/>
              <a:ea typeface="Arial"/>
              <a:cs typeface="Arial"/>
              <a:sym typeface="Arial"/>
            </a:endParaRPr>
          </a:p>
        </p:txBody>
      </p:sp>
      <p:pic>
        <p:nvPicPr>
          <p:cNvPr id="196" name="Google Shape;196;p11" descr="C:\Users\vhordov\Desktop\004e95fc-fd3c-4bb0-b2b5-78998a97703f.png"/>
          <p:cNvPicPr preferRelativeResize="0"/>
          <p:nvPr/>
        </p:nvPicPr>
        <p:blipFill rotWithShape="1">
          <a:blip r:embed="rId3">
            <a:alphaModFix/>
          </a:blip>
          <a:srcRect/>
          <a:stretch/>
        </p:blipFill>
        <p:spPr>
          <a:xfrm>
            <a:off x="2663855" y="1843120"/>
            <a:ext cx="3816289" cy="2710881"/>
          </a:xfrm>
          <a:prstGeom prst="rect">
            <a:avLst/>
          </a:prstGeom>
          <a:noFill/>
          <a:ln>
            <a:noFill/>
          </a:ln>
        </p:spPr>
      </p:pic>
      <p:sp>
        <p:nvSpPr>
          <p:cNvPr id="197" name="Google Shape;197;p11"/>
          <p:cNvSpPr/>
          <p:nvPr/>
        </p:nvSpPr>
        <p:spPr>
          <a:xfrm>
            <a:off x="533399" y="4702314"/>
            <a:ext cx="8229601"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In summary, the initial upfront cost of customized guarding is higher, however, it will generate a substantial ROI for your organization over time!</a:t>
            </a:r>
            <a:endParaRPr sz="2000" b="0" i="1"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1000"/>
                                        <p:tgtEl>
                                          <p:spTgt spid="194"/>
                                        </p:tgtEl>
                                        <p:attrNameLst>
                                          <p:attrName>ppt_w</p:attrName>
                                        </p:attrNameLst>
                                      </p:cBhvr>
                                      <p:tavLst>
                                        <p:tav tm="0">
                                          <p:val>
                                            <p:strVal val="0"/>
                                          </p:val>
                                        </p:tav>
                                        <p:tav tm="100000">
                                          <p:val>
                                            <p:strVal val="#ppt_w"/>
                                          </p:val>
                                        </p:tav>
                                      </p:tavLst>
                                    </p:anim>
                                    <p:anim calcmode="lin" valueType="num">
                                      <p:cBhvr additive="base">
                                        <p:cTn id="8" dur="1000"/>
                                        <p:tgtEl>
                                          <p:spTgt spid="1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12"/>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ONE SIZE FITS ALL VS CUSTOMIZED SOLUTIONS</a:t>
            </a:r>
            <a:endParaRPr sz="2300" b="0" i="0" u="none" strike="noStrike" cap="none">
              <a:solidFill>
                <a:srgbClr val="FF9333"/>
              </a:solidFill>
              <a:latin typeface="Arial"/>
              <a:ea typeface="Arial"/>
              <a:cs typeface="Arial"/>
              <a:sym typeface="Arial"/>
            </a:endParaRPr>
          </a:p>
        </p:txBody>
      </p:sp>
      <p:sp>
        <p:nvSpPr>
          <p:cNvPr id="204" name="Google Shape;204;p12"/>
          <p:cNvSpPr txBox="1"/>
          <p:nvPr/>
        </p:nvSpPr>
        <p:spPr>
          <a:xfrm>
            <a:off x="5486400" y="1524000"/>
            <a:ext cx="228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36C09"/>
                </a:solidFill>
                <a:latin typeface="Calibri"/>
                <a:ea typeface="Calibri"/>
                <a:cs typeface="Calibri"/>
                <a:sym typeface="Calibri"/>
              </a:rPr>
              <a:t>Custom Made Guards</a:t>
            </a:r>
            <a:endParaRPr sz="1800" b="1" i="0" u="none" strike="noStrike" cap="none">
              <a:solidFill>
                <a:srgbClr val="E36C09"/>
              </a:solidFill>
              <a:latin typeface="Calibri"/>
              <a:ea typeface="Calibri"/>
              <a:cs typeface="Calibri"/>
              <a:sym typeface="Calibri"/>
            </a:endParaRPr>
          </a:p>
        </p:txBody>
      </p:sp>
      <p:sp>
        <p:nvSpPr>
          <p:cNvPr id="205" name="Google Shape;205;p12"/>
          <p:cNvSpPr txBox="1"/>
          <p:nvPr/>
        </p:nvSpPr>
        <p:spPr>
          <a:xfrm>
            <a:off x="990600" y="1524000"/>
            <a:ext cx="2819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36C09"/>
                </a:solidFill>
                <a:latin typeface="Calibri"/>
                <a:ea typeface="Calibri"/>
                <a:cs typeface="Calibri"/>
                <a:sym typeface="Calibri"/>
              </a:rPr>
              <a:t>One-Size-Fits-All Solution</a:t>
            </a:r>
            <a:endParaRPr sz="1800" b="1" i="0" u="none" strike="noStrike" cap="none">
              <a:solidFill>
                <a:srgbClr val="E36C09"/>
              </a:solidFill>
              <a:latin typeface="Calibri"/>
              <a:ea typeface="Calibri"/>
              <a:cs typeface="Calibri"/>
              <a:sym typeface="Calibri"/>
            </a:endParaRPr>
          </a:p>
        </p:txBody>
      </p:sp>
      <p:sp>
        <p:nvSpPr>
          <p:cNvPr id="206" name="Google Shape;206;p12"/>
          <p:cNvSpPr txBox="1"/>
          <p:nvPr/>
        </p:nvSpPr>
        <p:spPr>
          <a:xfrm>
            <a:off x="4724400" y="1859369"/>
            <a:ext cx="4343400" cy="33239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Guards are custom designed for each application</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Guards designed to fit around obstructions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Good visibility through the guard due to expanded metal and color (black mesh)</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Quick removal allows for easy and fast maintenance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All  rotating parts are protected ensuring compliance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Optional accessories like handles and hinges that improve ergonomics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Workers replace guards because they are user-friendly</a:t>
            </a:r>
            <a:endParaRPr sz="1400" b="0" i="0" u="none" strike="noStrike" cap="none">
              <a:solidFill>
                <a:srgbClr val="000000"/>
              </a:solidFill>
              <a:latin typeface="Arial"/>
              <a:ea typeface="Arial"/>
              <a:cs typeface="Arial"/>
              <a:sym typeface="Arial"/>
            </a:endParaRPr>
          </a:p>
        </p:txBody>
      </p:sp>
      <p:sp>
        <p:nvSpPr>
          <p:cNvPr id="207" name="Google Shape;207;p12"/>
          <p:cNvSpPr txBox="1"/>
          <p:nvPr/>
        </p:nvSpPr>
        <p:spPr>
          <a:xfrm>
            <a:off x="76200" y="1905000"/>
            <a:ext cx="4495800" cy="267765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Often larger than needed to be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Most require some field fitting for cut-outs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Poor or no visibility inside the guard</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Time-consuming to remove the guard for maintenance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Not all rotating parts are properly covered making the guard non-compliant</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Guards often not put back on because they are not user-friendly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1000"/>
                                        <p:tgtEl>
                                          <p:spTgt spid="203"/>
                                        </p:tgtEl>
                                        <p:attrNameLst>
                                          <p:attrName>ppt_w</p:attrName>
                                        </p:attrNameLst>
                                      </p:cBhvr>
                                      <p:tavLst>
                                        <p:tav tm="0">
                                          <p:val>
                                            <p:strVal val="0"/>
                                          </p:val>
                                        </p:tav>
                                        <p:tav tm="100000">
                                          <p:val>
                                            <p:strVal val="#ppt_w"/>
                                          </p:val>
                                        </p:tav>
                                      </p:tavLst>
                                    </p:anim>
                                    <p:anim calcmode="lin" valueType="num">
                                      <p:cBhvr additive="base">
                                        <p:cTn id="8" dur="10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13"/>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GENERAL ERGONOMICS GUIDELINES</a:t>
            </a:r>
            <a:endParaRPr sz="2300" b="0" i="0" u="none" strike="noStrike" cap="none">
              <a:solidFill>
                <a:srgbClr val="FF9333"/>
              </a:solidFill>
              <a:latin typeface="Arial"/>
              <a:ea typeface="Arial"/>
              <a:cs typeface="Arial"/>
              <a:sym typeface="Arial"/>
            </a:endParaRPr>
          </a:p>
        </p:txBody>
      </p:sp>
      <p:grpSp>
        <p:nvGrpSpPr>
          <p:cNvPr id="214" name="Google Shape;214;p13"/>
          <p:cNvGrpSpPr/>
          <p:nvPr/>
        </p:nvGrpSpPr>
        <p:grpSpPr>
          <a:xfrm>
            <a:off x="457200" y="2057400"/>
            <a:ext cx="3886200" cy="3048000"/>
            <a:chOff x="4800600" y="2057400"/>
            <a:chExt cx="3886200" cy="3048000"/>
          </a:xfrm>
        </p:grpSpPr>
        <p:sp>
          <p:nvSpPr>
            <p:cNvPr id="215" name="Google Shape;215;p13"/>
            <p:cNvSpPr/>
            <p:nvPr/>
          </p:nvSpPr>
          <p:spPr>
            <a:xfrm>
              <a:off x="4800600" y="2057400"/>
              <a:ext cx="3886200" cy="3048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16" name="Google Shape;216;p13" descr="BCG_Weight.jpg"/>
            <p:cNvPicPr preferRelativeResize="0"/>
            <p:nvPr/>
          </p:nvPicPr>
          <p:blipFill rotWithShape="1">
            <a:blip r:embed="rId3">
              <a:alphaModFix/>
            </a:blip>
            <a:srcRect/>
            <a:stretch/>
          </p:blipFill>
          <p:spPr>
            <a:xfrm>
              <a:off x="4953000" y="2229238"/>
              <a:ext cx="3581400" cy="2704323"/>
            </a:xfrm>
            <a:prstGeom prst="rect">
              <a:avLst/>
            </a:prstGeom>
            <a:noFill/>
            <a:ln>
              <a:noFill/>
            </a:ln>
          </p:spPr>
        </p:pic>
      </p:grpSp>
      <p:sp>
        <p:nvSpPr>
          <p:cNvPr id="217" name="Google Shape;217;p13"/>
          <p:cNvSpPr txBox="1"/>
          <p:nvPr/>
        </p:nvSpPr>
        <p:spPr>
          <a:xfrm>
            <a:off x="4800600" y="1447800"/>
            <a:ext cx="3810000" cy="12192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	A well designed guard should weigh less than 50 pounds.</a:t>
            </a:r>
            <a:endParaRPr sz="1400" b="0" i="0" u="none" strike="noStrike" cap="none">
              <a:solidFill>
                <a:srgbClr val="000000"/>
              </a:solidFill>
              <a:latin typeface="Arial"/>
              <a:ea typeface="Arial"/>
              <a:cs typeface="Arial"/>
              <a:sym typeface="Arial"/>
            </a:endParaRPr>
          </a:p>
        </p:txBody>
      </p:sp>
      <p:cxnSp>
        <p:nvCxnSpPr>
          <p:cNvPr id="218" name="Google Shape;218;p13"/>
          <p:cNvCxnSpPr/>
          <p:nvPr/>
        </p:nvCxnSpPr>
        <p:spPr>
          <a:xfrm>
            <a:off x="4648200" y="27432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219" name="Google Shape;219;p13"/>
          <p:cNvGrpSpPr/>
          <p:nvPr/>
        </p:nvGrpSpPr>
        <p:grpSpPr>
          <a:xfrm>
            <a:off x="4876800" y="2796570"/>
            <a:ext cx="3600450" cy="1569660"/>
            <a:chOff x="527957" y="3729842"/>
            <a:chExt cx="3600450" cy="1569660"/>
          </a:xfrm>
        </p:grpSpPr>
        <p:pic>
          <p:nvPicPr>
            <p:cNvPr id="220" name="Google Shape;220;p13"/>
            <p:cNvPicPr preferRelativeResize="0"/>
            <p:nvPr/>
          </p:nvPicPr>
          <p:blipFill rotWithShape="1">
            <a:blip r:embed="rId4">
              <a:alphaModFix/>
            </a:blip>
            <a:srcRect/>
            <a:stretch/>
          </p:blipFill>
          <p:spPr>
            <a:xfrm rot="10800000" flipH="1">
              <a:off x="527957" y="3848100"/>
              <a:ext cx="163286" cy="228600"/>
            </a:xfrm>
            <a:prstGeom prst="rect">
              <a:avLst/>
            </a:prstGeom>
            <a:noFill/>
            <a:ln>
              <a:noFill/>
            </a:ln>
          </p:spPr>
        </p:pic>
        <p:sp>
          <p:nvSpPr>
            <p:cNvPr id="221" name="Google Shape;221;p13"/>
            <p:cNvSpPr/>
            <p:nvPr/>
          </p:nvSpPr>
          <p:spPr>
            <a:xfrm>
              <a:off x="851807" y="3729842"/>
              <a:ext cx="3276600"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 guard should not require more than one person to remove or install it.</a:t>
              </a:r>
              <a:endParaRPr sz="2400" b="0" i="0" u="none" strike="noStrike" cap="none">
                <a:solidFill>
                  <a:schemeClr val="dk1"/>
                </a:solidFill>
                <a:latin typeface="Calibri"/>
                <a:ea typeface="Calibri"/>
                <a:cs typeface="Calibri"/>
                <a:sym typeface="Calibri"/>
              </a:endParaRPr>
            </a:p>
          </p:txBody>
        </p:sp>
      </p:grpSp>
      <p:pic>
        <p:nvPicPr>
          <p:cNvPr id="222" name="Google Shape;222;p13"/>
          <p:cNvPicPr preferRelativeResize="0"/>
          <p:nvPr/>
        </p:nvPicPr>
        <p:blipFill rotWithShape="1">
          <a:blip r:embed="rId4">
            <a:alphaModFix/>
          </a:blip>
          <a:srcRect/>
          <a:stretch/>
        </p:blipFill>
        <p:spPr>
          <a:xfrm rot="10800000" flipH="1">
            <a:off x="4882243" y="4504936"/>
            <a:ext cx="163286" cy="228600"/>
          </a:xfrm>
          <a:prstGeom prst="rect">
            <a:avLst/>
          </a:prstGeom>
          <a:noFill/>
          <a:ln>
            <a:noFill/>
          </a:ln>
        </p:spPr>
      </p:pic>
      <p:sp>
        <p:nvSpPr>
          <p:cNvPr id="223" name="Google Shape;223;p13"/>
          <p:cNvSpPr/>
          <p:nvPr/>
        </p:nvSpPr>
        <p:spPr>
          <a:xfrm>
            <a:off x="5200649" y="4361971"/>
            <a:ext cx="3409951"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Putting weight labels on all guards will ultimately reduce injuries.</a:t>
            </a:r>
            <a:endParaRPr sz="1400" b="0" i="0" u="none" strike="noStrike" cap="none">
              <a:solidFill>
                <a:srgbClr val="000000"/>
              </a:solidFill>
              <a:latin typeface="Arial"/>
              <a:ea typeface="Arial"/>
              <a:cs typeface="Arial"/>
              <a:sym typeface="Arial"/>
            </a:endParaRPr>
          </a:p>
        </p:txBody>
      </p:sp>
      <p:cxnSp>
        <p:nvCxnSpPr>
          <p:cNvPr id="224" name="Google Shape;224;p13"/>
          <p:cNvCxnSpPr/>
          <p:nvPr/>
        </p:nvCxnSpPr>
        <p:spPr>
          <a:xfrm>
            <a:off x="4724400" y="4361971"/>
            <a:ext cx="3962400" cy="1588"/>
          </a:xfrm>
          <a:prstGeom prst="straightConnector1">
            <a:avLst/>
          </a:prstGeom>
          <a:noFill/>
          <a:ln w="9525" cap="flat" cmpd="sng">
            <a:solidFill>
              <a:srgbClr val="595959"/>
            </a:solidFill>
            <a:prstDash val="solid"/>
            <a:round/>
            <a:headEnd type="none" w="sm" len="sm"/>
            <a:tailEnd type="none" w="sm" len="sm"/>
          </a:ln>
        </p:spPr>
      </p:cxnSp>
      <p:pic>
        <p:nvPicPr>
          <p:cNvPr id="225" name="Google Shape;225;p13"/>
          <p:cNvPicPr preferRelativeResize="0"/>
          <p:nvPr/>
        </p:nvPicPr>
        <p:blipFill rotWithShape="1">
          <a:blip r:embed="rId4">
            <a:alphaModFix/>
          </a:blip>
          <a:srcRect/>
          <a:stretch/>
        </p:blipFill>
        <p:spPr>
          <a:xfrm rot="10800000" flipH="1">
            <a:off x="4876800" y="1619250"/>
            <a:ext cx="163286"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1000"/>
                                        <p:tgtEl>
                                          <p:spTgt spid="213"/>
                                        </p:tgtEl>
                                        <p:attrNameLst>
                                          <p:attrName>ppt_w</p:attrName>
                                        </p:attrNameLst>
                                      </p:cBhvr>
                                      <p:tavLst>
                                        <p:tav tm="0">
                                          <p:val>
                                            <p:strVal val="0"/>
                                          </p:val>
                                        </p:tav>
                                        <p:tav tm="100000">
                                          <p:val>
                                            <p:strVal val="#ppt_w"/>
                                          </p:val>
                                        </p:tav>
                                      </p:tavLst>
                                    </p:anim>
                                    <p:anim calcmode="lin" valueType="num">
                                      <p:cBhvr additive="base">
                                        <p:cTn id="8" dur="1000"/>
                                        <p:tgtEl>
                                          <p:spTgt spid="21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2000"/>
                                        <p:tgtEl>
                                          <p:spTgt spid="214"/>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17">
                                            <p:txEl>
                                              <p:pRg st="0" end="0"/>
                                            </p:txEl>
                                          </p:spTgt>
                                        </p:tgtEl>
                                        <p:attrNameLst>
                                          <p:attrName>style.visibility</p:attrName>
                                        </p:attrNameLst>
                                      </p:cBhvr>
                                      <p:to>
                                        <p:strVal val="visible"/>
                                      </p:to>
                                    </p:set>
                                    <p:animEffect transition="in" filter="fade">
                                      <p:cBhvr>
                                        <p:cTn id="16" dur="1000"/>
                                        <p:tgtEl>
                                          <p:spTgt spid="217">
                                            <p:txEl>
                                              <p:pRg st="0" end="0"/>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1000"/>
                                        <p:tgtEl>
                                          <p:spTgt spid="22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18"/>
                                        </p:tgtEl>
                                        <p:attrNameLst>
                                          <p:attrName>style.visibility</p:attrName>
                                        </p:attrNameLst>
                                      </p:cBhvr>
                                      <p:to>
                                        <p:strVal val="visible"/>
                                      </p:to>
                                    </p:set>
                                    <p:animEffect transition="in" filter="fade">
                                      <p:cBhvr>
                                        <p:cTn id="23" dur="1000"/>
                                        <p:tgtEl>
                                          <p:spTgt spid="218"/>
                                        </p:tgtEl>
                                      </p:cBhvr>
                                    </p:animEffect>
                                  </p:childTnLst>
                                </p:cTn>
                              </p:par>
                            </p:childTnLst>
                          </p:cTn>
                        </p:par>
                        <p:par>
                          <p:cTn id="24" fill="hold">
                            <p:stCondLst>
                              <p:cond delay="5000"/>
                            </p:stCondLst>
                            <p:childTnLst>
                              <p:par>
                                <p:cTn id="25" presetID="10" presetClass="entr" presetSubtype="0" fill="hold" nodeType="afterEffect">
                                  <p:stCondLst>
                                    <p:cond delay="1000"/>
                                  </p:stCondLst>
                                  <p:childTnLst>
                                    <p:set>
                                      <p:cBhvr>
                                        <p:cTn id="26" dur="1" fill="hold">
                                          <p:stCondLst>
                                            <p:cond delay="0"/>
                                          </p:stCondLst>
                                        </p:cTn>
                                        <p:tgtEl>
                                          <p:spTgt spid="219"/>
                                        </p:tgtEl>
                                        <p:attrNameLst>
                                          <p:attrName>style.visibility</p:attrName>
                                        </p:attrNameLst>
                                      </p:cBhvr>
                                      <p:to>
                                        <p:strVal val="visible"/>
                                      </p:to>
                                    </p:set>
                                    <p:animEffect transition="in" filter="fade">
                                      <p:cBhvr>
                                        <p:cTn id="27" dur="1000"/>
                                        <p:tgtEl>
                                          <p:spTgt spid="219"/>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1000"/>
                                        <p:tgtEl>
                                          <p:spTgt spid="224"/>
                                        </p:tgtEl>
                                      </p:cBhvr>
                                    </p:animEffect>
                                  </p:childTnLst>
                                </p:cTn>
                              </p:par>
                            </p:childTnLst>
                          </p:cTn>
                        </p:par>
                        <p:par>
                          <p:cTn id="32" fill="hold">
                            <p:stCondLst>
                              <p:cond delay="7000"/>
                            </p:stCondLst>
                            <p:childTnLst>
                              <p:par>
                                <p:cTn id="33" presetID="10" presetClass="entr" presetSubtype="0" fill="hold" nodeType="afterEffect">
                                  <p:stCondLst>
                                    <p:cond delay="1000"/>
                                  </p:stCondLst>
                                  <p:childTnLst>
                                    <p:set>
                                      <p:cBhvr>
                                        <p:cTn id="34" dur="1" fill="hold">
                                          <p:stCondLst>
                                            <p:cond delay="0"/>
                                          </p:stCondLst>
                                        </p:cTn>
                                        <p:tgtEl>
                                          <p:spTgt spid="222"/>
                                        </p:tgtEl>
                                        <p:attrNameLst>
                                          <p:attrName>style.visibility</p:attrName>
                                        </p:attrNameLst>
                                      </p:cBhvr>
                                      <p:to>
                                        <p:strVal val="visible"/>
                                      </p:to>
                                    </p:set>
                                    <p:animEffect transition="in" filter="fade">
                                      <p:cBhvr>
                                        <p:cTn id="35" dur="1000"/>
                                        <p:tgtEl>
                                          <p:spTgt spid="222"/>
                                        </p:tgtEl>
                                      </p:cBhvr>
                                    </p:animEffect>
                                  </p:childTnLst>
                                </p:cTn>
                              </p:par>
                              <p:par>
                                <p:cTn id="36" presetID="10" presetClass="entr" presetSubtype="0" fill="hold" nodeType="withEffect">
                                  <p:stCondLst>
                                    <p:cond delay="1000"/>
                                  </p:stCondLst>
                                  <p:childTnLst>
                                    <p:set>
                                      <p:cBhvr>
                                        <p:cTn id="37" dur="1" fill="hold">
                                          <p:stCondLst>
                                            <p:cond delay="0"/>
                                          </p:stCondLst>
                                        </p:cTn>
                                        <p:tgtEl>
                                          <p:spTgt spid="223"/>
                                        </p:tgtEl>
                                        <p:attrNameLst>
                                          <p:attrName>style.visibility</p:attrName>
                                        </p:attrNameLst>
                                      </p:cBhvr>
                                      <p:to>
                                        <p:strVal val="visible"/>
                                      </p:to>
                                    </p:set>
                                    <p:animEffect transition="in" filter="fade">
                                      <p:cBhvr>
                                        <p:cTn id="38"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1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5"/>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SAFETY GAUGE</a:t>
            </a:r>
            <a:endParaRPr sz="2800" b="0" i="0" u="none" strike="noStrike" cap="none">
              <a:solidFill>
                <a:srgbClr val="FF9333"/>
              </a:solidFill>
              <a:latin typeface="Arial"/>
              <a:ea typeface="Arial"/>
              <a:cs typeface="Arial"/>
              <a:sym typeface="Arial"/>
            </a:endParaRPr>
          </a:p>
        </p:txBody>
      </p:sp>
      <p:sp>
        <p:nvSpPr>
          <p:cNvPr id="234" name="Google Shape;234;p15"/>
          <p:cNvSpPr/>
          <p:nvPr/>
        </p:nvSpPr>
        <p:spPr>
          <a:xfrm>
            <a:off x="266700" y="4903936"/>
            <a:ext cx="8610600" cy="9841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Noto Sans Symbols"/>
              <a:buNone/>
            </a:pPr>
            <a:r>
              <a:rPr lang="en-CA" sz="1800" dirty="0">
                <a:latin typeface="Calibri" panose="020F0502020204030204" pitchFamily="34" charset="0"/>
              </a:rPr>
              <a:t>O</a:t>
            </a:r>
            <a:r>
              <a:rPr lang="en-CA" sz="18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800" b="0" i="0" u="none" strike="noStrike" baseline="0" dirty="0">
                <a:latin typeface="Calibri" panose="020F0502020204030204" pitchFamily="34" charset="0"/>
              </a:rPr>
              <a:t>ANSI B.11.19-2019, CSA Z432:23 and ISO 13857-2019 Machine Safety and Safe Distance Standards.</a:t>
            </a:r>
          </a:p>
        </p:txBody>
      </p:sp>
      <p:sp>
        <p:nvSpPr>
          <p:cNvPr id="235" name="Google Shape;235;p15"/>
          <p:cNvSpPr/>
          <p:nvPr/>
        </p:nvSpPr>
        <p:spPr>
          <a:xfrm>
            <a:off x="215706" y="914400"/>
            <a:ext cx="84582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Calibri"/>
                <a:ea typeface="Calibri"/>
                <a:cs typeface="Calibri"/>
                <a:sym typeface="Calibri"/>
              </a:rPr>
              <a:t>The Machine Safety Gauge is a helpful tool to verify machine safety guarding compliance and ensures that workers are kept safe around rotating equipment and conveyors. </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31E93B0-D2B3-716C-A616-7A9DA69BF590}"/>
              </a:ext>
            </a:extLst>
          </p:cNvPr>
          <p:cNvPicPr>
            <a:picLocks noChangeAspect="1"/>
          </p:cNvPicPr>
          <p:nvPr/>
        </p:nvPicPr>
        <p:blipFill>
          <a:blip r:embed="rId3"/>
          <a:stretch>
            <a:fillRect/>
          </a:stretch>
        </p:blipFill>
        <p:spPr>
          <a:xfrm>
            <a:off x="1504963" y="1461988"/>
            <a:ext cx="5879686" cy="3223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ppt_w</p:attrName>
                                        </p:attrNameLst>
                                      </p:cBhvr>
                                      <p:tavLst>
                                        <p:tav tm="0">
                                          <p:val>
                                            <p:strVal val="0"/>
                                          </p:val>
                                        </p:tav>
                                        <p:tav tm="100000">
                                          <p:val>
                                            <p:strVal val="#ppt_w"/>
                                          </p:val>
                                        </p:tav>
                                      </p:tavLst>
                                    </p:anim>
                                    <p:anim calcmode="lin" valueType="num">
                                      <p:cBhvr additive="base">
                                        <p:cTn id="8" dur="1000"/>
                                        <p:tgtEl>
                                          <p:spTgt spid="233"/>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5"/>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SMART WEDGE CLAMPS</a:t>
            </a:r>
            <a:endParaRPr sz="2800" b="0" i="0" u="none" strike="noStrike" cap="none">
              <a:solidFill>
                <a:srgbClr val="FF9333"/>
              </a:solidFill>
              <a:latin typeface="Arial"/>
              <a:ea typeface="Arial"/>
              <a:cs typeface="Arial"/>
              <a:sym typeface="Arial"/>
            </a:endParaRPr>
          </a:p>
        </p:txBody>
      </p:sp>
      <p:grpSp>
        <p:nvGrpSpPr>
          <p:cNvPr id="241" name="Google Shape;241;p15"/>
          <p:cNvGrpSpPr/>
          <p:nvPr/>
        </p:nvGrpSpPr>
        <p:grpSpPr>
          <a:xfrm>
            <a:off x="76200" y="3657600"/>
            <a:ext cx="5963212" cy="2072109"/>
            <a:chOff x="1066800" y="3996154"/>
            <a:chExt cx="5963212" cy="2072109"/>
          </a:xfrm>
        </p:grpSpPr>
        <p:pic>
          <p:nvPicPr>
            <p:cNvPr id="242" name="Google Shape;242;p15"/>
            <p:cNvPicPr preferRelativeResize="0"/>
            <p:nvPr/>
          </p:nvPicPr>
          <p:blipFill rotWithShape="1">
            <a:blip r:embed="rId3">
              <a:alphaModFix/>
            </a:blip>
            <a:srcRect/>
            <a:stretch/>
          </p:blipFill>
          <p:spPr>
            <a:xfrm>
              <a:off x="4267200" y="3996154"/>
              <a:ext cx="2762812" cy="2072109"/>
            </a:xfrm>
            <a:prstGeom prst="rect">
              <a:avLst/>
            </a:prstGeom>
            <a:noFill/>
            <a:ln>
              <a:noFill/>
            </a:ln>
          </p:spPr>
        </p:pic>
        <p:sp>
          <p:nvSpPr>
            <p:cNvPr id="243" name="Google Shape;243;p15"/>
            <p:cNvSpPr txBox="1"/>
            <p:nvPr/>
          </p:nvSpPr>
          <p:spPr>
            <a:xfrm>
              <a:off x="1066800" y="4402594"/>
              <a:ext cx="3200400" cy="153888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Tie Wrap to Lock: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OSHA’s Tool to Remove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333"/>
                  </a:solidFill>
                  <a:latin typeface="Calibri"/>
                  <a:ea typeface="Calibri"/>
                  <a:cs typeface="Calibri"/>
                  <a:sym typeface="Calibri"/>
                </a:rPr>
                <a:t>REMEMBER TO REPLACE THE TIE WRAP</a:t>
              </a:r>
              <a:endParaRPr sz="1400" b="0" i="0" u="none" strike="noStrike" cap="none">
                <a:solidFill>
                  <a:srgbClr val="000000"/>
                </a:solidFill>
                <a:latin typeface="Arial"/>
                <a:ea typeface="Arial"/>
                <a:cs typeface="Arial"/>
                <a:sym typeface="Arial"/>
              </a:endParaRPr>
            </a:p>
          </p:txBody>
        </p:sp>
      </p:grpSp>
      <p:grpSp>
        <p:nvGrpSpPr>
          <p:cNvPr id="244" name="Google Shape;244;p15"/>
          <p:cNvGrpSpPr/>
          <p:nvPr/>
        </p:nvGrpSpPr>
        <p:grpSpPr>
          <a:xfrm>
            <a:off x="228058" y="1381514"/>
            <a:ext cx="2667542" cy="2504686"/>
            <a:chOff x="228058" y="1381514"/>
            <a:chExt cx="2667542" cy="2504686"/>
          </a:xfrm>
        </p:grpSpPr>
        <p:pic>
          <p:nvPicPr>
            <p:cNvPr id="245" name="Google Shape;245;p15"/>
            <p:cNvPicPr preferRelativeResize="0"/>
            <p:nvPr/>
          </p:nvPicPr>
          <p:blipFill rotWithShape="1">
            <a:blip r:embed="rId4">
              <a:alphaModFix/>
            </a:blip>
            <a:srcRect/>
            <a:stretch/>
          </p:blipFill>
          <p:spPr>
            <a:xfrm>
              <a:off x="228058" y="1381514"/>
              <a:ext cx="2667000" cy="1895086"/>
            </a:xfrm>
            <a:prstGeom prst="rect">
              <a:avLst/>
            </a:prstGeom>
            <a:noFill/>
            <a:ln>
              <a:noFill/>
            </a:ln>
          </p:spPr>
        </p:pic>
        <p:sp>
          <p:nvSpPr>
            <p:cNvPr id="246" name="Google Shape;246;p15"/>
            <p:cNvSpPr/>
            <p:nvPr/>
          </p:nvSpPr>
          <p:spPr>
            <a:xfrm>
              <a:off x="2285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5"/>
            <p:cNvSpPr txBox="1"/>
            <p:nvPr/>
          </p:nvSpPr>
          <p:spPr>
            <a:xfrm>
              <a:off x="228600"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FULLY OPENED POSITION</a:t>
              </a:r>
              <a:endParaRPr sz="1400" b="0" i="0" u="none" strike="noStrike" cap="none">
                <a:solidFill>
                  <a:srgbClr val="000000"/>
                </a:solidFill>
                <a:latin typeface="Arial"/>
                <a:ea typeface="Arial"/>
                <a:cs typeface="Arial"/>
                <a:sym typeface="Arial"/>
              </a:endParaRPr>
            </a:p>
          </p:txBody>
        </p:sp>
        <p:sp>
          <p:nvSpPr>
            <p:cNvPr id="248" name="Google Shape;248;p15"/>
            <p:cNvSpPr/>
            <p:nvPr/>
          </p:nvSpPr>
          <p:spPr>
            <a:xfrm>
              <a:off x="2286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49" name="Google Shape;249;p15"/>
          <p:cNvPicPr preferRelativeResize="0"/>
          <p:nvPr/>
        </p:nvPicPr>
        <p:blipFill rotWithShape="1">
          <a:blip r:embed="rId5">
            <a:alphaModFix/>
          </a:blip>
          <a:srcRect/>
          <a:stretch/>
        </p:blipFill>
        <p:spPr>
          <a:xfrm>
            <a:off x="3214836" y="1294580"/>
            <a:ext cx="2638125" cy="1978593"/>
          </a:xfrm>
          <a:prstGeom prst="rect">
            <a:avLst/>
          </a:prstGeom>
          <a:noFill/>
          <a:ln>
            <a:noFill/>
          </a:ln>
        </p:spPr>
      </p:pic>
      <p:grpSp>
        <p:nvGrpSpPr>
          <p:cNvPr id="250" name="Google Shape;250;p15"/>
          <p:cNvGrpSpPr/>
          <p:nvPr/>
        </p:nvGrpSpPr>
        <p:grpSpPr>
          <a:xfrm>
            <a:off x="5973823" y="1226846"/>
            <a:ext cx="2865378" cy="2659354"/>
            <a:chOff x="5973823" y="1226846"/>
            <a:chExt cx="2865378" cy="2659354"/>
          </a:xfrm>
        </p:grpSpPr>
        <p:pic>
          <p:nvPicPr>
            <p:cNvPr id="251" name="Google Shape;251;p15"/>
            <p:cNvPicPr preferRelativeResize="0"/>
            <p:nvPr/>
          </p:nvPicPr>
          <p:blipFill rotWithShape="1">
            <a:blip r:embed="rId6">
              <a:alphaModFix/>
            </a:blip>
            <a:srcRect/>
            <a:stretch/>
          </p:blipFill>
          <p:spPr>
            <a:xfrm>
              <a:off x="5973823" y="1226846"/>
              <a:ext cx="2865377" cy="2072108"/>
            </a:xfrm>
            <a:prstGeom prst="rect">
              <a:avLst/>
            </a:prstGeom>
            <a:noFill/>
            <a:ln>
              <a:noFill/>
            </a:ln>
          </p:spPr>
        </p:pic>
        <p:sp>
          <p:nvSpPr>
            <p:cNvPr id="252" name="Google Shape;252;p15"/>
            <p:cNvSpPr/>
            <p:nvPr/>
          </p:nvSpPr>
          <p:spPr>
            <a:xfrm>
              <a:off x="6172200"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5"/>
            <p:cNvSpPr txBox="1"/>
            <p:nvPr/>
          </p:nvSpPr>
          <p:spPr>
            <a:xfrm>
              <a:off x="6172201"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CLOSED POSITION</a:t>
              </a:r>
              <a:endParaRPr sz="1400" b="0" i="0" u="none" strike="noStrike" cap="none">
                <a:solidFill>
                  <a:srgbClr val="000000"/>
                </a:solidFill>
                <a:latin typeface="Arial"/>
                <a:ea typeface="Arial"/>
                <a:cs typeface="Arial"/>
                <a:sym typeface="Arial"/>
              </a:endParaRPr>
            </a:p>
          </p:txBody>
        </p:sp>
        <p:sp>
          <p:nvSpPr>
            <p:cNvPr id="254" name="Google Shape;254;p15"/>
            <p:cNvSpPr/>
            <p:nvPr/>
          </p:nvSpPr>
          <p:spPr>
            <a:xfrm>
              <a:off x="61722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5" name="Google Shape;255;p15"/>
          <p:cNvSpPr/>
          <p:nvPr/>
        </p:nvSpPr>
        <p:spPr>
          <a:xfrm>
            <a:off x="32003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p15"/>
          <p:cNvSpPr txBox="1"/>
          <p:nvPr/>
        </p:nvSpPr>
        <p:spPr>
          <a:xfrm>
            <a:off x="152400" y="9144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 New Smart Wedge Clamp is our innovative Machine Safety Guarding Fastener that never has to be removed. It, also, allows to easily remove and reinstall safety guards as well as ensures the wedge is forced into the closed position.</a:t>
            </a:r>
            <a:endParaRPr sz="1400" b="0" i="0" u="none" strike="noStrike" cap="none">
              <a:solidFill>
                <a:srgbClr val="000000"/>
              </a:solidFill>
              <a:latin typeface="Arial"/>
              <a:ea typeface="Arial"/>
              <a:cs typeface="Arial"/>
              <a:sym typeface="Arial"/>
            </a:endParaRPr>
          </a:p>
        </p:txBody>
      </p:sp>
      <p:sp>
        <p:nvSpPr>
          <p:cNvPr id="257" name="Google Shape;257;p15"/>
          <p:cNvSpPr txBox="1"/>
          <p:nvPr/>
        </p:nvSpPr>
        <p:spPr>
          <a:xfrm>
            <a:off x="3200400" y="3429000"/>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OPENED POSITION</a:t>
            </a:r>
            <a:endParaRPr sz="1400" b="0" i="0" u="none" strike="noStrike" cap="none">
              <a:solidFill>
                <a:srgbClr val="000000"/>
              </a:solidFill>
              <a:latin typeface="Arial"/>
              <a:ea typeface="Arial"/>
              <a:cs typeface="Arial"/>
              <a:sym typeface="Arial"/>
            </a:endParaRPr>
          </a:p>
        </p:txBody>
      </p:sp>
      <p:sp>
        <p:nvSpPr>
          <p:cNvPr id="258" name="Google Shape;258;p15"/>
          <p:cNvSpPr/>
          <p:nvPr/>
        </p:nvSpPr>
        <p:spPr>
          <a:xfrm>
            <a:off x="32004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5"/>
          <p:cNvSpPr/>
          <p:nvPr/>
        </p:nvSpPr>
        <p:spPr>
          <a:xfrm>
            <a:off x="6172200" y="4638823"/>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 PENDING</a:t>
            </a:r>
            <a:endParaRPr sz="12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additive="base">
                                        <p:cTn id="7" dur="500"/>
                                        <p:tgtEl>
                                          <p:spTgt spid="240"/>
                                        </p:tgtEl>
                                        <p:attrNameLst>
                                          <p:attrName>ppt_w</p:attrName>
                                        </p:attrNameLst>
                                      </p:cBhvr>
                                      <p:tavLst>
                                        <p:tav tm="0">
                                          <p:val>
                                            <p:strVal val="0"/>
                                          </p:val>
                                        </p:tav>
                                        <p:tav tm="100000">
                                          <p:val>
                                            <p:strVal val="#ppt_w"/>
                                          </p:val>
                                        </p:tav>
                                      </p:tavLst>
                                    </p:anim>
                                    <p:anim calcmode="lin" valueType="num">
                                      <p:cBhvr additive="base">
                                        <p:cTn id="8" dur="500"/>
                                        <p:tgtEl>
                                          <p:spTgt spid="240"/>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75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par>
                          <p:cTn id="13" fill="hold">
                            <p:stCondLst>
                              <p:cond delay="1000"/>
                            </p:stCondLst>
                            <p:childTnLst>
                              <p:par>
                                <p:cTn id="14" presetID="10" presetClass="entr" presetSubtype="0" fill="hold" nodeType="afterEffect">
                                  <p:stCondLst>
                                    <p:cond delay="75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500"/>
                                        <p:tgtEl>
                                          <p:spTgt spid="255"/>
                                        </p:tgtEl>
                                      </p:cBhvr>
                                    </p:animEffect>
                                  </p:childTnLst>
                                </p:cTn>
                              </p:par>
                              <p:par>
                                <p:cTn id="17" presetID="10" presetClass="entr" presetSubtype="0" fill="hold" nodeType="withEffect">
                                  <p:stCondLst>
                                    <p:cond delay="75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500"/>
                                        <p:tgtEl>
                                          <p:spTgt spid="257"/>
                                        </p:tgtEl>
                                      </p:cBhvr>
                                    </p:animEffect>
                                  </p:childTnLst>
                                </p:cTn>
                              </p:par>
                              <p:par>
                                <p:cTn id="20" presetID="10" presetClass="entr" presetSubtype="0" fill="hold" nodeType="withEffect">
                                  <p:stCondLst>
                                    <p:cond delay="75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par>
                                <p:cTn id="23" presetID="10" presetClass="entr" presetSubtype="0" fill="hold" nodeType="withEffect">
                                  <p:stCondLst>
                                    <p:cond delay="75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500"/>
                                        <p:tgtEl>
                                          <p:spTgt spid="249"/>
                                        </p:tgtEl>
                                      </p:cBhvr>
                                    </p:animEffect>
                                  </p:childTnLst>
                                </p:cTn>
                              </p:par>
                            </p:childTnLst>
                          </p:cTn>
                        </p:par>
                        <p:par>
                          <p:cTn id="26" fill="hold">
                            <p:stCondLst>
                              <p:cond delay="1500"/>
                            </p:stCondLst>
                            <p:childTnLst>
                              <p:par>
                                <p:cTn id="27" presetID="10" presetClass="entr" presetSubtype="0" fill="hold" nodeType="afterEffect">
                                  <p:stCondLst>
                                    <p:cond delay="750"/>
                                  </p:stCondLst>
                                  <p:childTnLst>
                                    <p:set>
                                      <p:cBhvr>
                                        <p:cTn id="28" dur="1" fill="hold">
                                          <p:stCondLst>
                                            <p:cond delay="0"/>
                                          </p:stCondLst>
                                        </p:cTn>
                                        <p:tgtEl>
                                          <p:spTgt spid="250"/>
                                        </p:tgtEl>
                                        <p:attrNameLst>
                                          <p:attrName>style.visibility</p:attrName>
                                        </p:attrNameLst>
                                      </p:cBhvr>
                                      <p:to>
                                        <p:strVal val="visible"/>
                                      </p:to>
                                    </p:set>
                                    <p:animEffect transition="in" filter="fade">
                                      <p:cBhvr>
                                        <p:cTn id="29" dur="500"/>
                                        <p:tgtEl>
                                          <p:spTgt spid="250"/>
                                        </p:tgtEl>
                                      </p:cBhvr>
                                    </p:animEffect>
                                  </p:childTnLst>
                                </p:cTn>
                              </p:par>
                            </p:childTnLst>
                          </p:cTn>
                        </p:par>
                        <p:par>
                          <p:cTn id="30" fill="hold">
                            <p:stCondLst>
                              <p:cond delay="2000"/>
                            </p:stCondLst>
                            <p:childTnLst>
                              <p:par>
                                <p:cTn id="31" presetID="10" presetClass="entr" presetSubtype="0" fill="hold" nodeType="afterEffect">
                                  <p:stCondLst>
                                    <p:cond delay="750"/>
                                  </p:stCondLst>
                                  <p:childTnLst>
                                    <p:set>
                                      <p:cBhvr>
                                        <p:cTn id="32" dur="1" fill="hold">
                                          <p:stCondLst>
                                            <p:cond delay="0"/>
                                          </p:stCondLst>
                                        </p:cTn>
                                        <p:tgtEl>
                                          <p:spTgt spid="241"/>
                                        </p:tgtEl>
                                        <p:attrNameLst>
                                          <p:attrName>style.visibility</p:attrName>
                                        </p:attrNameLst>
                                      </p:cBhvr>
                                      <p:to>
                                        <p:strVal val="visible"/>
                                      </p:to>
                                    </p:set>
                                    <p:animEffect transition="in" filter="fade">
                                      <p:cBhvr>
                                        <p:cTn id="33" dur="500"/>
                                        <p:tgtEl>
                                          <p:spTgt spid="24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59"/>
                                        </p:tgtEl>
                                        <p:attrNameLst>
                                          <p:attrName>style.visibility</p:attrName>
                                        </p:attrNameLst>
                                      </p:cBhvr>
                                      <p:to>
                                        <p:strVal val="visible"/>
                                      </p:to>
                                    </p:set>
                                    <p:animEffect transition="in" filter="fade">
                                      <p:cBhvr>
                                        <p:cTn id="37"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6"/>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LOCKING WEDGE CLAMPS</a:t>
            </a:r>
            <a:endParaRPr sz="2800" b="0" i="0" u="none" strike="noStrike" cap="none">
              <a:solidFill>
                <a:srgbClr val="FF9333"/>
              </a:solidFill>
              <a:latin typeface="Arial"/>
              <a:ea typeface="Arial"/>
              <a:cs typeface="Arial"/>
              <a:sym typeface="Arial"/>
            </a:endParaRPr>
          </a:p>
        </p:txBody>
      </p:sp>
      <p:pic>
        <p:nvPicPr>
          <p:cNvPr id="266" name="Google Shape;266;p16"/>
          <p:cNvPicPr preferRelativeResize="0"/>
          <p:nvPr/>
        </p:nvPicPr>
        <p:blipFill rotWithShape="1">
          <a:blip r:embed="rId3">
            <a:alphaModFix/>
          </a:blip>
          <a:srcRect/>
          <a:stretch/>
        </p:blipFill>
        <p:spPr>
          <a:xfrm>
            <a:off x="6477000" y="1905000"/>
            <a:ext cx="1905000" cy="1613747"/>
          </a:xfrm>
          <a:prstGeom prst="rect">
            <a:avLst/>
          </a:prstGeom>
          <a:noFill/>
          <a:ln>
            <a:noFill/>
          </a:ln>
        </p:spPr>
      </p:pic>
      <p:pic>
        <p:nvPicPr>
          <p:cNvPr id="267" name="Google Shape;267;p16"/>
          <p:cNvPicPr preferRelativeResize="0"/>
          <p:nvPr/>
        </p:nvPicPr>
        <p:blipFill rotWithShape="1">
          <a:blip r:embed="rId4">
            <a:alphaModFix/>
          </a:blip>
          <a:srcRect/>
          <a:stretch/>
        </p:blipFill>
        <p:spPr>
          <a:xfrm>
            <a:off x="609600" y="1994746"/>
            <a:ext cx="2209800" cy="1613747"/>
          </a:xfrm>
          <a:prstGeom prst="rect">
            <a:avLst/>
          </a:prstGeom>
          <a:noFill/>
          <a:ln>
            <a:noFill/>
          </a:ln>
        </p:spPr>
      </p:pic>
      <p:grpSp>
        <p:nvGrpSpPr>
          <p:cNvPr id="268" name="Google Shape;268;p16"/>
          <p:cNvGrpSpPr/>
          <p:nvPr/>
        </p:nvGrpSpPr>
        <p:grpSpPr>
          <a:xfrm>
            <a:off x="3200400" y="3657602"/>
            <a:ext cx="2667001" cy="1142999"/>
            <a:chOff x="3200400" y="3657600"/>
            <a:chExt cx="2667001" cy="1143000"/>
          </a:xfrm>
        </p:grpSpPr>
        <p:sp>
          <p:nvSpPr>
            <p:cNvPr id="269" name="Google Shape;269;p16"/>
            <p:cNvSpPr/>
            <p:nvPr/>
          </p:nvSpPr>
          <p:spPr>
            <a:xfrm>
              <a:off x="3200400" y="3733799"/>
              <a:ext cx="2667000" cy="106680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16"/>
            <p:cNvSpPr/>
            <p:nvPr/>
          </p:nvSpPr>
          <p:spPr>
            <a:xfrm>
              <a:off x="32004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16"/>
            <p:cNvSpPr txBox="1"/>
            <p:nvPr/>
          </p:nvSpPr>
          <p:spPr>
            <a:xfrm>
              <a:off x="3352800" y="3809998"/>
              <a:ext cx="2438400" cy="923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Locking Wedge Clamp body shows built in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set screw</a:t>
              </a:r>
              <a:endParaRPr sz="1800" b="0" i="0" u="none" strike="noStrike" cap="none">
                <a:solidFill>
                  <a:schemeClr val="dk1"/>
                </a:solidFill>
                <a:latin typeface="Calibri"/>
                <a:ea typeface="Calibri"/>
                <a:cs typeface="Calibri"/>
                <a:sym typeface="Calibri"/>
              </a:endParaRPr>
            </a:p>
          </p:txBody>
        </p:sp>
      </p:grpSp>
      <p:grpSp>
        <p:nvGrpSpPr>
          <p:cNvPr id="272" name="Google Shape;272;p16"/>
          <p:cNvGrpSpPr/>
          <p:nvPr/>
        </p:nvGrpSpPr>
        <p:grpSpPr>
          <a:xfrm>
            <a:off x="6096000" y="3657600"/>
            <a:ext cx="2667001" cy="1143000"/>
            <a:chOff x="6096000" y="3657600"/>
            <a:chExt cx="2667001" cy="1143000"/>
          </a:xfrm>
        </p:grpSpPr>
        <p:sp>
          <p:nvSpPr>
            <p:cNvPr id="273" name="Google Shape;273;p16"/>
            <p:cNvSpPr/>
            <p:nvPr/>
          </p:nvSpPr>
          <p:spPr>
            <a:xfrm>
              <a:off x="6096000" y="3733800"/>
              <a:ext cx="2667000" cy="1066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p16"/>
            <p:cNvSpPr/>
            <p:nvPr/>
          </p:nvSpPr>
          <p:spPr>
            <a:xfrm>
              <a:off x="60960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16"/>
            <p:cNvSpPr txBox="1"/>
            <p:nvPr/>
          </p:nvSpPr>
          <p:spPr>
            <a:xfrm>
              <a:off x="6096000" y="3810000"/>
              <a:ext cx="2667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Bird’s eye view of set </a:t>
              </a:r>
              <a:br>
                <a:rPr lang="en-US" sz="1800" b="0" i="0" u="none" strike="noStrike" cap="none">
                  <a:solidFill>
                    <a:srgbClr val="262626"/>
                  </a:solidFill>
                  <a:latin typeface="Calibri"/>
                  <a:ea typeface="Calibri"/>
                  <a:cs typeface="Calibri"/>
                  <a:sym typeface="Calibri"/>
                </a:rPr>
              </a:br>
              <a:r>
                <a:rPr lang="en-US" sz="1800" b="0" i="0" u="none" strike="noStrike" cap="none">
                  <a:solidFill>
                    <a:srgbClr val="262626"/>
                  </a:solidFill>
                  <a:latin typeface="Calibri"/>
                  <a:ea typeface="Calibri"/>
                  <a:cs typeface="Calibri"/>
                  <a:sym typeface="Calibri"/>
                </a:rPr>
                <a:t>screw tightened, securing the guards in place</a:t>
              </a:r>
              <a:endParaRPr sz="1800" b="0" i="0" u="none" strike="noStrike" cap="none">
                <a:solidFill>
                  <a:srgbClr val="262626"/>
                </a:solidFill>
                <a:latin typeface="Calibri"/>
                <a:ea typeface="Calibri"/>
                <a:cs typeface="Calibri"/>
                <a:sym typeface="Calibri"/>
              </a:endParaRPr>
            </a:p>
          </p:txBody>
        </p:sp>
      </p:grpSp>
      <p:sp>
        <p:nvSpPr>
          <p:cNvPr id="276" name="Google Shape;276;p16"/>
          <p:cNvSpPr/>
          <p:nvPr/>
        </p:nvSpPr>
        <p:spPr>
          <a:xfrm>
            <a:off x="3200400" y="5181600"/>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PATENTED</a:t>
            </a:r>
            <a:endParaRPr sz="1200" b="1" i="0" u="none" strike="noStrike" cap="none">
              <a:solidFill>
                <a:schemeClr val="dk1"/>
              </a:solidFill>
              <a:latin typeface="Calibri"/>
              <a:ea typeface="Calibri"/>
              <a:cs typeface="Calibri"/>
              <a:sym typeface="Calibri"/>
            </a:endParaRPr>
          </a:p>
        </p:txBody>
      </p:sp>
      <p:grpSp>
        <p:nvGrpSpPr>
          <p:cNvPr id="277" name="Google Shape;277;p16"/>
          <p:cNvGrpSpPr/>
          <p:nvPr/>
        </p:nvGrpSpPr>
        <p:grpSpPr>
          <a:xfrm>
            <a:off x="304800" y="3657601"/>
            <a:ext cx="2667001" cy="1142998"/>
            <a:chOff x="304800" y="3657601"/>
            <a:chExt cx="2667001" cy="609599"/>
          </a:xfrm>
        </p:grpSpPr>
        <p:sp>
          <p:nvSpPr>
            <p:cNvPr id="278" name="Google Shape;278;p16"/>
            <p:cNvSpPr/>
            <p:nvPr/>
          </p:nvSpPr>
          <p:spPr>
            <a:xfrm>
              <a:off x="304800" y="3698240"/>
              <a:ext cx="2667000" cy="5689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p16"/>
            <p:cNvSpPr/>
            <p:nvPr/>
          </p:nvSpPr>
          <p:spPr>
            <a:xfrm>
              <a:off x="304801" y="3657601"/>
              <a:ext cx="2667000" cy="4064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16"/>
            <p:cNvSpPr txBox="1"/>
            <p:nvPr/>
          </p:nvSpPr>
          <p:spPr>
            <a:xfrm>
              <a:off x="381000" y="3738881"/>
              <a:ext cx="2514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 open position, set screw allows installation or removal of guards</a:t>
              </a:r>
              <a:endParaRPr sz="1800" b="0" i="0" u="none" strike="noStrike" cap="none">
                <a:solidFill>
                  <a:schemeClr val="dk1"/>
                </a:solidFill>
                <a:latin typeface="Calibri"/>
                <a:ea typeface="Calibri"/>
                <a:cs typeface="Calibri"/>
                <a:sym typeface="Calibri"/>
              </a:endParaRPr>
            </a:p>
          </p:txBody>
        </p:sp>
      </p:grpSp>
      <p:pic>
        <p:nvPicPr>
          <p:cNvPr id="281" name="Google Shape;281;p16"/>
          <p:cNvPicPr preferRelativeResize="0"/>
          <p:nvPr/>
        </p:nvPicPr>
        <p:blipFill rotWithShape="1">
          <a:blip r:embed="rId5">
            <a:alphaModFix/>
          </a:blip>
          <a:srcRect/>
          <a:stretch/>
        </p:blipFill>
        <p:spPr>
          <a:xfrm>
            <a:off x="3657600" y="1676400"/>
            <a:ext cx="1447800" cy="1613747"/>
          </a:xfrm>
          <a:prstGeom prst="rect">
            <a:avLst/>
          </a:prstGeom>
          <a:noFill/>
          <a:ln>
            <a:noFill/>
          </a:ln>
        </p:spPr>
      </p:pic>
      <p:pic>
        <p:nvPicPr>
          <p:cNvPr id="282" name="Google Shape;282;p16"/>
          <p:cNvPicPr preferRelativeResize="0"/>
          <p:nvPr/>
        </p:nvPicPr>
        <p:blipFill rotWithShape="1">
          <a:blip r:embed="rId6">
            <a:alphaModFix/>
          </a:blip>
          <a:srcRect t="-16667" b="-16666"/>
          <a:stretch/>
        </p:blipFill>
        <p:spPr>
          <a:xfrm>
            <a:off x="2819400" y="2451947"/>
            <a:ext cx="971550" cy="609600"/>
          </a:xfrm>
          <a:prstGeom prst="rect">
            <a:avLst/>
          </a:prstGeom>
          <a:noFill/>
          <a:ln>
            <a:noFill/>
          </a:ln>
        </p:spPr>
      </p:pic>
      <p:pic>
        <p:nvPicPr>
          <p:cNvPr id="283" name="Google Shape;283;p16"/>
          <p:cNvPicPr preferRelativeResize="0"/>
          <p:nvPr/>
        </p:nvPicPr>
        <p:blipFill rotWithShape="1">
          <a:blip r:embed="rId6">
            <a:alphaModFix/>
          </a:blip>
          <a:srcRect t="-16667" b="-16666"/>
          <a:stretch/>
        </p:blipFill>
        <p:spPr>
          <a:xfrm>
            <a:off x="5410200" y="2451947"/>
            <a:ext cx="971550" cy="609600"/>
          </a:xfrm>
          <a:prstGeom prst="rect">
            <a:avLst/>
          </a:prstGeom>
          <a:noFill/>
          <a:ln>
            <a:noFill/>
          </a:ln>
        </p:spPr>
      </p:pic>
      <p:sp>
        <p:nvSpPr>
          <p:cNvPr id="284" name="Google Shape;284;p16"/>
          <p:cNvSpPr/>
          <p:nvPr/>
        </p:nvSpPr>
        <p:spPr>
          <a:xfrm>
            <a:off x="152400" y="990600"/>
            <a:ext cx="8458200" cy="553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This is designed for applications where using a cable tie is not desirable.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It requires an Allen key to quickly lock or unlock the set screw.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1000"/>
                                        <p:tgtEl>
                                          <p:spTgt spid="265"/>
                                        </p:tgtEl>
                                        <p:attrNameLst>
                                          <p:attrName>ppt_w</p:attrName>
                                        </p:attrNameLst>
                                      </p:cBhvr>
                                      <p:tavLst>
                                        <p:tav tm="0">
                                          <p:val>
                                            <p:strVal val="0"/>
                                          </p:val>
                                        </p:tav>
                                        <p:tav tm="100000">
                                          <p:val>
                                            <p:strVal val="#ppt_w"/>
                                          </p:val>
                                        </p:tav>
                                      </p:tavLst>
                                    </p:anim>
                                    <p:anim calcmode="lin" valueType="num">
                                      <p:cBhvr additive="base">
                                        <p:cTn id="8" dur="1000"/>
                                        <p:tgtEl>
                                          <p:spTgt spid="265"/>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284"/>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267"/>
                                        </p:tgtEl>
                                        <p:attrNameLst>
                                          <p:attrName>style.visibility</p:attrName>
                                        </p:attrNameLst>
                                      </p:cBhvr>
                                      <p:to>
                                        <p:strVal val="visible"/>
                                      </p:to>
                                    </p:set>
                                    <p:animEffect transition="in" filter="fade">
                                      <p:cBhvr>
                                        <p:cTn id="14" dur="1000"/>
                                        <p:tgtEl>
                                          <p:spTgt spid="267"/>
                                        </p:tgtEl>
                                      </p:cBhvr>
                                    </p:animEffect>
                                  </p:childTnLst>
                                </p:cTn>
                              </p:par>
                              <p:par>
                                <p:cTn id="15" presetID="10" presetClass="entr" presetSubtype="0" fill="hold" nodeType="withEffect">
                                  <p:stCondLst>
                                    <p:cond delay="100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1000"/>
                                        <p:tgtEl>
                                          <p:spTgt spid="27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82"/>
                                        </p:tgtEl>
                                        <p:attrNameLst>
                                          <p:attrName>style.visibility</p:attrName>
                                        </p:attrNameLst>
                                      </p:cBhvr>
                                      <p:to>
                                        <p:strVal val="visible"/>
                                      </p:to>
                                    </p:set>
                                    <p:animEffect transition="in" filter="fade">
                                      <p:cBhvr>
                                        <p:cTn id="21" dur="1000"/>
                                        <p:tgtEl>
                                          <p:spTgt spid="28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fade">
                                      <p:cBhvr>
                                        <p:cTn id="25" dur="1000"/>
                                        <p:tgtEl>
                                          <p:spTgt spid="281"/>
                                        </p:tgtEl>
                                      </p:cBhvr>
                                    </p:animEffect>
                                  </p:childTnLst>
                                </p:cTn>
                              </p:par>
                              <p:par>
                                <p:cTn id="26" presetID="10" presetClass="entr" presetSubtype="0" fill="hold" nodeType="withEffect">
                                  <p:stCondLst>
                                    <p:cond delay="0"/>
                                  </p:stCondLst>
                                  <p:childTnLst>
                                    <p:set>
                                      <p:cBhvr>
                                        <p:cTn id="27" dur="1" fill="hold">
                                          <p:stCondLst>
                                            <p:cond delay="0"/>
                                          </p:stCondLst>
                                        </p:cTn>
                                        <p:tgtEl>
                                          <p:spTgt spid="268"/>
                                        </p:tgtEl>
                                        <p:attrNameLst>
                                          <p:attrName>style.visibility</p:attrName>
                                        </p:attrNameLst>
                                      </p:cBhvr>
                                      <p:to>
                                        <p:strVal val="visible"/>
                                      </p:to>
                                    </p:set>
                                    <p:animEffect transition="in" filter="fade">
                                      <p:cBhvr>
                                        <p:cTn id="28" dur="1000"/>
                                        <p:tgtEl>
                                          <p:spTgt spid="268"/>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283"/>
                                        </p:tgtEl>
                                        <p:attrNameLst>
                                          <p:attrName>style.visibility</p:attrName>
                                        </p:attrNameLst>
                                      </p:cBhvr>
                                      <p:to>
                                        <p:strVal val="visible"/>
                                      </p:to>
                                    </p:set>
                                    <p:animEffect transition="in" filter="fade">
                                      <p:cBhvr>
                                        <p:cTn id="32" dur="1000"/>
                                        <p:tgtEl>
                                          <p:spTgt spid="283"/>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66"/>
                                        </p:tgtEl>
                                        <p:attrNameLst>
                                          <p:attrName>style.visibility</p:attrName>
                                        </p:attrNameLst>
                                      </p:cBhvr>
                                      <p:to>
                                        <p:strVal val="visible"/>
                                      </p:to>
                                    </p:set>
                                    <p:animEffect transition="in" filter="fade">
                                      <p:cBhvr>
                                        <p:cTn id="36" dur="1000"/>
                                        <p:tgtEl>
                                          <p:spTgt spid="266"/>
                                        </p:tgtEl>
                                      </p:cBhvr>
                                    </p:animEffect>
                                  </p:childTnLst>
                                </p:cTn>
                              </p:par>
                              <p:par>
                                <p:cTn id="37" presetID="10" presetClass="entr" presetSubtype="0" fill="hold" nodeType="withEffect">
                                  <p:stCondLst>
                                    <p:cond delay="0"/>
                                  </p:stCondLst>
                                  <p:childTnLst>
                                    <p:set>
                                      <p:cBhvr>
                                        <p:cTn id="38" dur="1" fill="hold">
                                          <p:stCondLst>
                                            <p:cond delay="0"/>
                                          </p:stCondLst>
                                        </p:cTn>
                                        <p:tgtEl>
                                          <p:spTgt spid="272"/>
                                        </p:tgtEl>
                                        <p:attrNameLst>
                                          <p:attrName>style.visibility</p:attrName>
                                        </p:attrNameLst>
                                      </p:cBhvr>
                                      <p:to>
                                        <p:strVal val="visible"/>
                                      </p:to>
                                    </p:set>
                                    <p:animEffect transition="in" filter="fade">
                                      <p:cBhvr>
                                        <p:cTn id="39" dur="1000"/>
                                        <p:tgtEl>
                                          <p:spTgt spid="272"/>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276"/>
                                        </p:tgtEl>
                                        <p:attrNameLst>
                                          <p:attrName>style.visibility</p:attrName>
                                        </p:attrNameLst>
                                      </p:cBhvr>
                                      <p:to>
                                        <p:strVal val="visible"/>
                                      </p:to>
                                    </p:set>
                                    <p:animEffect transition="in" filter="fade">
                                      <p:cBhvr>
                                        <p:cTn id="43"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17"/>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INSPECTION DOORS</a:t>
            </a:r>
            <a:endParaRPr sz="2800" b="0" i="0" u="none" strike="noStrike" cap="none">
              <a:solidFill>
                <a:srgbClr val="FF9333"/>
              </a:solidFill>
              <a:latin typeface="Arial"/>
              <a:ea typeface="Arial"/>
              <a:cs typeface="Arial"/>
              <a:sym typeface="Arial"/>
            </a:endParaRPr>
          </a:p>
        </p:txBody>
      </p:sp>
      <p:pic>
        <p:nvPicPr>
          <p:cNvPr id="291" name="Google Shape;291;p17" descr="Y:\MARKETING\Engineering Models\Renderings\A-INSPDOOR-1_Stills_Rend-1.jpg"/>
          <p:cNvPicPr preferRelativeResize="0"/>
          <p:nvPr/>
        </p:nvPicPr>
        <p:blipFill rotWithShape="1">
          <a:blip r:embed="rId3">
            <a:alphaModFix/>
          </a:blip>
          <a:srcRect b="16531"/>
          <a:stretch/>
        </p:blipFill>
        <p:spPr>
          <a:xfrm>
            <a:off x="152400" y="2286000"/>
            <a:ext cx="4495800" cy="3001841"/>
          </a:xfrm>
          <a:prstGeom prst="rect">
            <a:avLst/>
          </a:prstGeom>
          <a:noFill/>
          <a:ln>
            <a:noFill/>
          </a:ln>
        </p:spPr>
      </p:pic>
      <p:pic>
        <p:nvPicPr>
          <p:cNvPr id="292" name="Google Shape;292;p17" descr="Y:\MARKETING\Engineering Models\Renderings\A-INSPDOOR-1_Stills_Rend-2.jpg"/>
          <p:cNvPicPr preferRelativeResize="0"/>
          <p:nvPr/>
        </p:nvPicPr>
        <p:blipFill rotWithShape="1">
          <a:blip r:embed="rId4">
            <a:alphaModFix/>
          </a:blip>
          <a:srcRect b="9723"/>
          <a:stretch/>
        </p:blipFill>
        <p:spPr>
          <a:xfrm>
            <a:off x="4834851" y="2286000"/>
            <a:ext cx="4156749" cy="3001841"/>
          </a:xfrm>
          <a:prstGeom prst="rect">
            <a:avLst/>
          </a:prstGeom>
          <a:noFill/>
          <a:ln>
            <a:noFill/>
          </a:ln>
        </p:spPr>
      </p:pic>
      <p:sp>
        <p:nvSpPr>
          <p:cNvPr id="293" name="Google Shape;293;p17"/>
          <p:cNvSpPr/>
          <p:nvPr/>
        </p:nvSpPr>
        <p:spPr>
          <a:xfrm>
            <a:off x="0" y="1066800"/>
            <a:ext cx="9144000" cy="7848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Inspection Doors are necessary when you need to keep machinery running and still want to be able to inspect or access certain areas. The unique 2-piece design allows for retrofitting existing compliant guarding or installing in new. </a:t>
            </a: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additive="base">
                                        <p:cTn id="7" dur="1000"/>
                                        <p:tgtEl>
                                          <p:spTgt spid="290"/>
                                        </p:tgtEl>
                                        <p:attrNameLst>
                                          <p:attrName>ppt_w</p:attrName>
                                        </p:attrNameLst>
                                      </p:cBhvr>
                                      <p:tavLst>
                                        <p:tav tm="0">
                                          <p:val>
                                            <p:strVal val="0"/>
                                          </p:val>
                                        </p:tav>
                                        <p:tav tm="100000">
                                          <p:val>
                                            <p:strVal val="#ppt_w"/>
                                          </p:val>
                                        </p:tav>
                                      </p:tavLst>
                                    </p:anim>
                                    <p:anim calcmode="lin" valueType="num">
                                      <p:cBhvr additive="base">
                                        <p:cTn id="8" dur="1000"/>
                                        <p:tgtEl>
                                          <p:spTgt spid="2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 name="Google Shape;299;p18"/>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HANDLES</a:t>
            </a:r>
            <a:endParaRPr sz="2800" b="0" i="0" u="none" strike="noStrike" cap="none">
              <a:solidFill>
                <a:srgbClr val="FF9333"/>
              </a:solidFill>
              <a:latin typeface="Arial"/>
              <a:ea typeface="Arial"/>
              <a:cs typeface="Arial"/>
              <a:sym typeface="Arial"/>
            </a:endParaRPr>
          </a:p>
        </p:txBody>
      </p:sp>
      <p:pic>
        <p:nvPicPr>
          <p:cNvPr id="300" name="Google Shape;300;p18" descr="Y:\MARKETING\Engineering Models\Renderings\A-Handle-Rend-1.jpg"/>
          <p:cNvPicPr preferRelativeResize="0"/>
          <p:nvPr/>
        </p:nvPicPr>
        <p:blipFill rotWithShape="1">
          <a:blip r:embed="rId3">
            <a:alphaModFix/>
          </a:blip>
          <a:srcRect/>
          <a:stretch/>
        </p:blipFill>
        <p:spPr>
          <a:xfrm>
            <a:off x="1790700" y="1903577"/>
            <a:ext cx="5562601" cy="3476553"/>
          </a:xfrm>
          <a:prstGeom prst="rect">
            <a:avLst/>
          </a:prstGeom>
          <a:noFill/>
          <a:ln>
            <a:noFill/>
          </a:ln>
        </p:spPr>
      </p:pic>
      <p:sp>
        <p:nvSpPr>
          <p:cNvPr id="301" name="Google Shape;301;p18"/>
          <p:cNvSpPr txBox="1"/>
          <p:nvPr/>
        </p:nvSpPr>
        <p:spPr>
          <a:xfrm>
            <a:off x="152400" y="9906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Handles are designed to improve ergonomics of Safety Guarding and allow for easier removal and handling of guards. Furthermore, they are rubber-coated in order to add more comfort during removal or installation of a guard panel.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99"/>
                                        </p:tgtEl>
                                        <p:attrNameLst>
                                          <p:attrName>style.visibility</p:attrName>
                                        </p:attrNameLst>
                                      </p:cBhvr>
                                      <p:to>
                                        <p:strVal val="visible"/>
                                      </p:to>
                                    </p:set>
                                    <p:anim calcmode="lin" valueType="num">
                                      <p:cBhvr additive="base">
                                        <p:cTn id="7" dur="1000"/>
                                        <p:tgtEl>
                                          <p:spTgt spid="299"/>
                                        </p:tgtEl>
                                        <p:attrNameLst>
                                          <p:attrName>ppt_w</p:attrName>
                                        </p:attrNameLst>
                                      </p:cBhvr>
                                      <p:tavLst>
                                        <p:tav tm="0">
                                          <p:val>
                                            <p:strVal val="0"/>
                                          </p:val>
                                        </p:tav>
                                        <p:tav tm="100000">
                                          <p:val>
                                            <p:strVal val="#ppt_w"/>
                                          </p:val>
                                        </p:tav>
                                      </p:tavLst>
                                    </p:anim>
                                    <p:anim calcmode="lin" valueType="num">
                                      <p:cBhvr additive="base">
                                        <p:cTn id="8" dur="1000"/>
                                        <p:tgtEl>
                                          <p:spTgt spid="2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905000" y="147935"/>
            <a:ext cx="57531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ABOUT BELT CONVEYOR GUARDING</a:t>
            </a:r>
            <a:endParaRPr sz="2400" b="1" i="0" u="none" strike="noStrike" cap="none">
              <a:solidFill>
                <a:schemeClr val="lt1"/>
              </a:solidFill>
              <a:latin typeface="Arial"/>
              <a:ea typeface="Arial"/>
              <a:cs typeface="Arial"/>
              <a:sym typeface="Arial"/>
            </a:endParaRPr>
          </a:p>
        </p:txBody>
      </p:sp>
      <p:sp>
        <p:nvSpPr>
          <p:cNvPr id="96" name="Google Shape;96;p2"/>
          <p:cNvSpPr txBox="1"/>
          <p:nvPr/>
        </p:nvSpPr>
        <p:spPr>
          <a:xfrm>
            <a:off x="152400" y="10668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Belt Conveyor Guarding supplies customized safety guarding products and solutions that protect workers. Our streamlined modular designs are engineered to reduce workplace injuries while improving productivity. BCG’s products are functional, affordable and ergonomic, while providing the following benefits:</a:t>
            </a:r>
            <a:endParaRPr sz="1500" b="0" i="0" u="none" strike="noStrike" cap="none">
              <a:solidFill>
                <a:schemeClr val="dk1"/>
              </a:solidFill>
              <a:latin typeface="Calibri"/>
              <a:ea typeface="Calibri"/>
              <a:cs typeface="Calibri"/>
              <a:sym typeface="Calibri"/>
            </a:endParaRPr>
          </a:p>
        </p:txBody>
      </p:sp>
      <p:pic>
        <p:nvPicPr>
          <p:cNvPr id="97" name="Google Shape;97;p2" descr="C:\Users\vhordov\Desktop\GrindingMillGuards1-1024x768.jpg"/>
          <p:cNvPicPr preferRelativeResize="0"/>
          <p:nvPr/>
        </p:nvPicPr>
        <p:blipFill rotWithShape="1">
          <a:blip r:embed="rId3">
            <a:alphaModFix/>
          </a:blip>
          <a:srcRect/>
          <a:stretch/>
        </p:blipFill>
        <p:spPr>
          <a:xfrm>
            <a:off x="4497085" y="2105654"/>
            <a:ext cx="4405545" cy="3304546"/>
          </a:xfrm>
          <a:prstGeom prst="rect">
            <a:avLst/>
          </a:prstGeom>
          <a:noFill/>
          <a:ln>
            <a:noFill/>
          </a:ln>
        </p:spPr>
      </p:pic>
      <p:sp>
        <p:nvSpPr>
          <p:cNvPr id="98" name="Google Shape;98;p2"/>
          <p:cNvSpPr/>
          <p:nvPr/>
        </p:nvSpPr>
        <p:spPr>
          <a:xfrm>
            <a:off x="152399" y="2133600"/>
            <a:ext cx="4344685" cy="216982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Eliminating workplace injuries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Decreasing fines, citations and costly shutdowns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Improving your productivity</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Ensuring compliance with OSHA, MSHA and CSA</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Conforming to ANSI B11 requirements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Extending the life of your equipment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1000"/>
                                        <p:tgtEl>
                                          <p:spTgt spid="95"/>
                                        </p:tgtEl>
                                        <p:attrNameLst>
                                          <p:attrName>ppt_w</p:attrName>
                                        </p:attrNameLst>
                                      </p:cBhvr>
                                      <p:tavLst>
                                        <p:tav tm="0">
                                          <p:val>
                                            <p:strVal val="0"/>
                                          </p:val>
                                        </p:tav>
                                        <p:tav tm="100000">
                                          <p:val>
                                            <p:strVal val="#ppt_w"/>
                                          </p:val>
                                        </p:tav>
                                      </p:tavLst>
                                    </p:anim>
                                    <p:anim calcmode="lin" valueType="num">
                                      <p:cBhvr additive="base">
                                        <p:cTn id="8" dur="1000"/>
                                        <p:tgtEl>
                                          <p:spTgt spid="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19"/>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HANGERS</a:t>
            </a:r>
            <a:endParaRPr sz="2800" b="0" i="0" u="none" strike="noStrike" cap="none">
              <a:solidFill>
                <a:srgbClr val="FF9333"/>
              </a:solidFill>
              <a:latin typeface="Arial"/>
              <a:ea typeface="Arial"/>
              <a:cs typeface="Arial"/>
              <a:sym typeface="Arial"/>
            </a:endParaRPr>
          </a:p>
        </p:txBody>
      </p:sp>
      <p:pic>
        <p:nvPicPr>
          <p:cNvPr id="308" name="Google Shape;308;p19" descr="C:\Users\vhordov\Desktop\GuardHangers2.jpg"/>
          <p:cNvPicPr preferRelativeResize="0"/>
          <p:nvPr/>
        </p:nvPicPr>
        <p:blipFill rotWithShape="1">
          <a:blip r:embed="rId3">
            <a:alphaModFix/>
          </a:blip>
          <a:srcRect/>
          <a:stretch/>
        </p:blipFill>
        <p:spPr>
          <a:xfrm>
            <a:off x="4787900" y="2133600"/>
            <a:ext cx="4165600" cy="3124200"/>
          </a:xfrm>
          <a:prstGeom prst="rect">
            <a:avLst/>
          </a:prstGeom>
          <a:noFill/>
          <a:ln>
            <a:noFill/>
          </a:ln>
        </p:spPr>
      </p:pic>
      <p:sp>
        <p:nvSpPr>
          <p:cNvPr id="309" name="Google Shape;309;p19"/>
          <p:cNvSpPr txBox="1"/>
          <p:nvPr/>
        </p:nvSpPr>
        <p:spPr>
          <a:xfrm>
            <a:off x="152400" y="9906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Hangers are created in order to hang flat guard panels onto other guards or handrails during maintenance procedures. It significantly improves ergonomics as well as solves the problem of where to put your guard when removed, eliminating a potential tripping hazard.</a:t>
            </a:r>
            <a:endParaRPr sz="1400" b="0" i="0" u="none" strike="noStrike" cap="none">
              <a:solidFill>
                <a:srgbClr val="000000"/>
              </a:solidFill>
              <a:latin typeface="Arial"/>
              <a:ea typeface="Arial"/>
              <a:cs typeface="Arial"/>
              <a:sym typeface="Arial"/>
            </a:endParaRPr>
          </a:p>
        </p:txBody>
      </p:sp>
      <p:sp>
        <p:nvSpPr>
          <p:cNvPr id="310" name="Google Shape;310;p19"/>
          <p:cNvSpPr/>
          <p:nvPr/>
        </p:nvSpPr>
        <p:spPr>
          <a:xfrm>
            <a:off x="152399" y="2166878"/>
            <a:ext cx="4635501" cy="286232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Easy installs on flat guards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Hang guards on other flat guard panels or handrails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Can be used on both new and existing guarding</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The unique non-slip design ensures a tight fit when hanging</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Rubber-coated for increased friction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No negative impact on any part of your equipment due to a compact design</a:t>
            </a: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 calcmode="lin" valueType="num">
                                      <p:cBhvr additive="base">
                                        <p:cTn id="7" dur="1000"/>
                                        <p:tgtEl>
                                          <p:spTgt spid="307"/>
                                        </p:tgtEl>
                                        <p:attrNameLst>
                                          <p:attrName>ppt_w</p:attrName>
                                        </p:attrNameLst>
                                      </p:cBhvr>
                                      <p:tavLst>
                                        <p:tav tm="0">
                                          <p:val>
                                            <p:strVal val="0"/>
                                          </p:val>
                                        </p:tav>
                                        <p:tav tm="100000">
                                          <p:val>
                                            <p:strVal val="#ppt_w"/>
                                          </p:val>
                                        </p:tav>
                                      </p:tavLst>
                                    </p:anim>
                                    <p:anim calcmode="lin" valueType="num">
                                      <p:cBhvr additive="base">
                                        <p:cTn id="8" dur="1000"/>
                                        <p:tgtEl>
                                          <p:spTgt spid="30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0"/>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20"/>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SEATS</a:t>
            </a:r>
            <a:endParaRPr sz="2800" b="0" i="0" u="none" strike="noStrike" cap="none">
              <a:solidFill>
                <a:srgbClr val="FF9333"/>
              </a:solidFill>
              <a:latin typeface="Arial"/>
              <a:ea typeface="Arial"/>
              <a:cs typeface="Arial"/>
              <a:sym typeface="Arial"/>
            </a:endParaRPr>
          </a:p>
        </p:txBody>
      </p:sp>
      <p:pic>
        <p:nvPicPr>
          <p:cNvPr id="317" name="Google Shape;317;p20" descr="C:\Users\vhordov\Desktop\GuardSeat1.jpg"/>
          <p:cNvPicPr preferRelativeResize="0"/>
          <p:nvPr/>
        </p:nvPicPr>
        <p:blipFill rotWithShape="1">
          <a:blip r:embed="rId3">
            <a:alphaModFix/>
          </a:blip>
          <a:srcRect/>
          <a:stretch/>
        </p:blipFill>
        <p:spPr>
          <a:xfrm>
            <a:off x="5334000" y="914399"/>
            <a:ext cx="3340100" cy="2505075"/>
          </a:xfrm>
          <a:prstGeom prst="rect">
            <a:avLst/>
          </a:prstGeom>
          <a:noFill/>
          <a:ln>
            <a:noFill/>
          </a:ln>
        </p:spPr>
      </p:pic>
      <p:pic>
        <p:nvPicPr>
          <p:cNvPr id="318" name="Google Shape;318;p20" descr="C:\Users\vhordov\Desktop\GuardSeat2.jpg"/>
          <p:cNvPicPr preferRelativeResize="0"/>
          <p:nvPr/>
        </p:nvPicPr>
        <p:blipFill rotWithShape="1">
          <a:blip r:embed="rId4">
            <a:alphaModFix/>
          </a:blip>
          <a:srcRect/>
          <a:stretch/>
        </p:blipFill>
        <p:spPr>
          <a:xfrm>
            <a:off x="381000" y="3581400"/>
            <a:ext cx="3980886" cy="2213227"/>
          </a:xfrm>
          <a:prstGeom prst="rect">
            <a:avLst/>
          </a:prstGeom>
          <a:noFill/>
          <a:ln>
            <a:noFill/>
          </a:ln>
        </p:spPr>
      </p:pic>
      <p:pic>
        <p:nvPicPr>
          <p:cNvPr id="319" name="Google Shape;319;p20" descr="C:\Users\vhordov\Desktop\GuardSeat3.jpg"/>
          <p:cNvPicPr preferRelativeResize="0"/>
          <p:nvPr/>
        </p:nvPicPr>
        <p:blipFill rotWithShape="1">
          <a:blip r:embed="rId5">
            <a:alphaModFix/>
          </a:blip>
          <a:srcRect/>
          <a:stretch/>
        </p:blipFill>
        <p:spPr>
          <a:xfrm>
            <a:off x="4800600" y="3581399"/>
            <a:ext cx="3875088" cy="2213227"/>
          </a:xfrm>
          <a:prstGeom prst="rect">
            <a:avLst/>
          </a:prstGeom>
          <a:noFill/>
          <a:ln>
            <a:noFill/>
          </a:ln>
        </p:spPr>
      </p:pic>
      <p:sp>
        <p:nvSpPr>
          <p:cNvPr id="320" name="Google Shape;320;p20"/>
          <p:cNvSpPr txBox="1"/>
          <p:nvPr/>
        </p:nvSpPr>
        <p:spPr>
          <a:xfrm>
            <a:off x="297400" y="1019600"/>
            <a:ext cx="4852500" cy="13623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Seats securely hold the lower portion of the machine safety guard with no need for fasteners. As a result, they improve ergonomics and functionality of removing and replacing Flat Guards.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6"/>
                                        </p:tgtEl>
                                        <p:attrNameLst>
                                          <p:attrName>style.visibility</p:attrName>
                                        </p:attrNameLst>
                                      </p:cBhvr>
                                      <p:to>
                                        <p:strVal val="visible"/>
                                      </p:to>
                                    </p:set>
                                    <p:anim calcmode="lin" valueType="num">
                                      <p:cBhvr additive="base">
                                        <p:cTn id="7" dur="1000"/>
                                        <p:tgtEl>
                                          <p:spTgt spid="316"/>
                                        </p:tgtEl>
                                        <p:attrNameLst>
                                          <p:attrName>ppt_w</p:attrName>
                                        </p:attrNameLst>
                                      </p:cBhvr>
                                      <p:tavLst>
                                        <p:tav tm="0">
                                          <p:val>
                                            <p:strVal val="0"/>
                                          </p:val>
                                        </p:tav>
                                        <p:tav tm="100000">
                                          <p:val>
                                            <p:strVal val="#ppt_w"/>
                                          </p:val>
                                        </p:tav>
                                      </p:tavLst>
                                    </p:anim>
                                    <p:anim calcmode="lin" valueType="num">
                                      <p:cBhvr additive="base">
                                        <p:cTn id="8" dur="1000"/>
                                        <p:tgtEl>
                                          <p:spTgt spid="3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1"/>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21"/>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RIPPLE EFFECT</a:t>
            </a:r>
            <a:endParaRPr sz="2800" b="0" i="0" u="none" strike="noStrike" cap="none">
              <a:solidFill>
                <a:srgbClr val="FF9333"/>
              </a:solidFill>
              <a:latin typeface="Arial"/>
              <a:ea typeface="Arial"/>
              <a:cs typeface="Arial"/>
              <a:sym typeface="Arial"/>
            </a:endParaRPr>
          </a:p>
        </p:txBody>
      </p:sp>
      <p:grpSp>
        <p:nvGrpSpPr>
          <p:cNvPr id="327" name="Google Shape;327;p21"/>
          <p:cNvGrpSpPr/>
          <p:nvPr/>
        </p:nvGrpSpPr>
        <p:grpSpPr>
          <a:xfrm>
            <a:off x="1839179" y="1003590"/>
            <a:ext cx="5465633" cy="4419600"/>
            <a:chOff x="1925767" y="1301890"/>
            <a:chExt cx="5465633" cy="4419600"/>
          </a:xfrm>
        </p:grpSpPr>
        <p:sp>
          <p:nvSpPr>
            <p:cNvPr id="328" name="Google Shape;328;p21"/>
            <p:cNvSpPr/>
            <p:nvPr/>
          </p:nvSpPr>
          <p:spPr>
            <a:xfrm>
              <a:off x="1925767" y="1301890"/>
              <a:ext cx="5465633" cy="4419600"/>
            </a:xfrm>
            <a:prstGeom prst="ellipse">
              <a:avLst/>
            </a:prstGeom>
            <a:solidFill>
              <a:srgbClr val="8F8F8F"/>
            </a:solidFill>
            <a:ln>
              <a:noFill/>
            </a:ln>
            <a:effectLst>
              <a:outerShdw blurRad="50800" dist="38100" dir="1440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9" name="Google Shape;329;p21"/>
            <p:cNvSpPr txBox="1"/>
            <p:nvPr/>
          </p:nvSpPr>
          <p:spPr>
            <a:xfrm>
              <a:off x="3200400" y="1524000"/>
              <a:ext cx="299498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Insurance premiums are likely to rise</a:t>
              </a:r>
              <a:endParaRPr sz="1400" b="0" i="0" u="none" strike="noStrike" cap="none">
                <a:solidFill>
                  <a:srgbClr val="000000"/>
                </a:solidFill>
                <a:latin typeface="Arial"/>
                <a:ea typeface="Arial"/>
                <a:cs typeface="Arial"/>
                <a:sym typeface="Arial"/>
              </a:endParaRPr>
            </a:p>
          </p:txBody>
        </p:sp>
      </p:grpSp>
      <p:grpSp>
        <p:nvGrpSpPr>
          <p:cNvPr id="330" name="Google Shape;330;p21"/>
          <p:cNvGrpSpPr/>
          <p:nvPr/>
        </p:nvGrpSpPr>
        <p:grpSpPr>
          <a:xfrm>
            <a:off x="2216727" y="1639860"/>
            <a:ext cx="4781863" cy="3839981"/>
            <a:chOff x="2303314" y="1938160"/>
            <a:chExt cx="4781863" cy="3839981"/>
          </a:xfrm>
        </p:grpSpPr>
        <p:sp>
          <p:nvSpPr>
            <p:cNvPr id="331" name="Google Shape;331;p21"/>
            <p:cNvSpPr/>
            <p:nvPr/>
          </p:nvSpPr>
          <p:spPr>
            <a:xfrm>
              <a:off x="2303314" y="1938160"/>
              <a:ext cx="4781863" cy="3839981"/>
            </a:xfrm>
            <a:prstGeom prst="ellipse">
              <a:avLst/>
            </a:prstGeom>
            <a:solidFill>
              <a:srgbClr val="969696"/>
            </a:solidFill>
            <a:ln>
              <a:noFill/>
            </a:ln>
            <a:effectLst>
              <a:outerShdw blurRad="50800" dist="38100" dir="1620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1"/>
            <p:cNvSpPr txBox="1"/>
            <p:nvPr/>
          </p:nvSpPr>
          <p:spPr>
            <a:xfrm>
              <a:off x="3200400" y="1944469"/>
              <a:ext cx="297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Employers deal with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rehiring, retraining, costly fines,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citations and Workers Compensation</a:t>
              </a:r>
              <a:endParaRPr sz="1400" b="0" i="0" u="none" strike="noStrike" cap="none">
                <a:solidFill>
                  <a:srgbClr val="000000"/>
                </a:solidFill>
                <a:latin typeface="Arial"/>
                <a:ea typeface="Arial"/>
                <a:cs typeface="Arial"/>
                <a:sym typeface="Arial"/>
              </a:endParaRPr>
            </a:p>
          </p:txBody>
        </p:sp>
      </p:grpSp>
      <p:grpSp>
        <p:nvGrpSpPr>
          <p:cNvPr id="333" name="Google Shape;333;p21"/>
          <p:cNvGrpSpPr/>
          <p:nvPr/>
        </p:nvGrpSpPr>
        <p:grpSpPr>
          <a:xfrm>
            <a:off x="2616777" y="2279940"/>
            <a:ext cx="4057338" cy="3260361"/>
            <a:chOff x="2703365" y="2578240"/>
            <a:chExt cx="4057338" cy="3260361"/>
          </a:xfrm>
        </p:grpSpPr>
        <p:sp>
          <p:nvSpPr>
            <p:cNvPr id="334" name="Google Shape;334;p21"/>
            <p:cNvSpPr/>
            <p:nvPr/>
          </p:nvSpPr>
          <p:spPr>
            <a:xfrm>
              <a:off x="2703365" y="2578240"/>
              <a:ext cx="4057338" cy="3260361"/>
            </a:xfrm>
            <a:prstGeom prst="ellipse">
              <a:avLst/>
            </a:prstGeom>
            <a:solidFill>
              <a:srgbClr val="B2B2B2"/>
            </a:solidFill>
            <a:ln>
              <a:noFill/>
            </a:ln>
            <a:effectLst>
              <a:outerShdw blurRad="50800" dist="38100" dir="1524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1"/>
            <p:cNvSpPr txBox="1"/>
            <p:nvPr/>
          </p:nvSpPr>
          <p:spPr>
            <a:xfrm>
              <a:off x="3505200" y="2771001"/>
              <a:ext cx="241827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Witnesses may develop PTSD (Post Traumatic Stress Disorder)</a:t>
              </a:r>
              <a:endParaRPr sz="1400" b="0" i="0" u="none" strike="noStrike" cap="none">
                <a:solidFill>
                  <a:srgbClr val="000000"/>
                </a:solidFill>
                <a:latin typeface="Arial"/>
                <a:ea typeface="Arial"/>
                <a:cs typeface="Arial"/>
                <a:sym typeface="Arial"/>
              </a:endParaRPr>
            </a:p>
          </p:txBody>
        </p:sp>
      </p:grpSp>
      <p:grpSp>
        <p:nvGrpSpPr>
          <p:cNvPr id="336" name="Google Shape;336;p21"/>
          <p:cNvGrpSpPr/>
          <p:nvPr/>
        </p:nvGrpSpPr>
        <p:grpSpPr>
          <a:xfrm>
            <a:off x="3016827" y="2920020"/>
            <a:ext cx="3332813" cy="2680741"/>
            <a:chOff x="3103414" y="3218320"/>
            <a:chExt cx="3332813" cy="2680741"/>
          </a:xfrm>
        </p:grpSpPr>
        <p:sp>
          <p:nvSpPr>
            <p:cNvPr id="337" name="Google Shape;337;p21"/>
            <p:cNvSpPr/>
            <p:nvPr/>
          </p:nvSpPr>
          <p:spPr>
            <a:xfrm>
              <a:off x="3103414" y="3218320"/>
              <a:ext cx="3332813" cy="2680741"/>
            </a:xfrm>
            <a:prstGeom prst="ellipse">
              <a:avLst/>
            </a:prstGeom>
            <a:solidFill>
              <a:srgbClr val="C1C1C1"/>
            </a:solidFill>
            <a:ln>
              <a:noFill/>
            </a:ln>
            <a:effectLst>
              <a:outerShdw blurRad="50800" dist="38100" dir="1536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21"/>
            <p:cNvSpPr txBox="1"/>
            <p:nvPr/>
          </p:nvSpPr>
          <p:spPr>
            <a:xfrm>
              <a:off x="3791712" y="3276600"/>
              <a:ext cx="19562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Colleagues have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increased workload</a:t>
              </a:r>
              <a:endParaRPr sz="1400" b="0" i="0" u="none" strike="noStrike" cap="none">
                <a:solidFill>
                  <a:srgbClr val="000000"/>
                </a:solidFill>
                <a:latin typeface="Arial"/>
                <a:ea typeface="Arial"/>
                <a:cs typeface="Arial"/>
                <a:sym typeface="Arial"/>
              </a:endParaRPr>
            </a:p>
          </p:txBody>
        </p:sp>
      </p:grpSp>
      <p:grpSp>
        <p:nvGrpSpPr>
          <p:cNvPr id="339" name="Google Shape;339;p21"/>
          <p:cNvGrpSpPr/>
          <p:nvPr/>
        </p:nvGrpSpPr>
        <p:grpSpPr>
          <a:xfrm>
            <a:off x="3376871" y="3558163"/>
            <a:ext cx="2680740" cy="2102875"/>
            <a:chOff x="3463459" y="3856463"/>
            <a:chExt cx="2680740" cy="2102875"/>
          </a:xfrm>
        </p:grpSpPr>
        <p:sp>
          <p:nvSpPr>
            <p:cNvPr id="340" name="Google Shape;340;p21"/>
            <p:cNvSpPr/>
            <p:nvPr/>
          </p:nvSpPr>
          <p:spPr>
            <a:xfrm>
              <a:off x="3463459" y="3856463"/>
              <a:ext cx="2680740" cy="2102875"/>
            </a:xfrm>
            <a:prstGeom prst="ellipse">
              <a:avLst/>
            </a:prstGeom>
            <a:solidFill>
              <a:srgbClr val="CFCFCF"/>
            </a:solidFill>
            <a:ln>
              <a:noFill/>
            </a:ln>
            <a:effectLst>
              <a:outerShdw blurRad="50800" dist="38100" dir="1548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21"/>
            <p:cNvSpPr txBox="1"/>
            <p:nvPr/>
          </p:nvSpPr>
          <p:spPr>
            <a:xfrm>
              <a:off x="3810000" y="3962400"/>
              <a:ext cx="19562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Family &amp; friends take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on extra responsibilities</a:t>
              </a:r>
              <a:endParaRPr sz="1200" b="0" i="0" u="none" strike="noStrike" cap="none">
                <a:solidFill>
                  <a:srgbClr val="000000"/>
                </a:solidFill>
                <a:latin typeface="Calibri"/>
                <a:ea typeface="Calibri"/>
                <a:cs typeface="Calibri"/>
                <a:sym typeface="Calibri"/>
              </a:endParaRPr>
            </a:p>
          </p:txBody>
        </p:sp>
      </p:grpSp>
      <p:grpSp>
        <p:nvGrpSpPr>
          <p:cNvPr id="342" name="Google Shape;342;p21"/>
          <p:cNvGrpSpPr/>
          <p:nvPr/>
        </p:nvGrpSpPr>
        <p:grpSpPr>
          <a:xfrm>
            <a:off x="3776922" y="4198244"/>
            <a:ext cx="1956217" cy="1523256"/>
            <a:chOff x="3863509" y="4496544"/>
            <a:chExt cx="1956217" cy="1523256"/>
          </a:xfrm>
        </p:grpSpPr>
        <p:sp>
          <p:nvSpPr>
            <p:cNvPr id="343" name="Google Shape;343;p21"/>
            <p:cNvSpPr/>
            <p:nvPr/>
          </p:nvSpPr>
          <p:spPr>
            <a:xfrm>
              <a:off x="3863509" y="4496544"/>
              <a:ext cx="1956217" cy="1523256"/>
            </a:xfrm>
            <a:prstGeom prst="ellipse">
              <a:avLst/>
            </a:prstGeom>
            <a:solidFill>
              <a:srgbClr val="262626"/>
            </a:solidFill>
            <a:ln>
              <a:noFill/>
            </a:ln>
            <a:effectLst>
              <a:outerShdw blurRad="50800" dist="38100" dir="15360000">
                <a:srgbClr val="000000">
                  <a:alpha val="4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1"/>
            <p:cNvSpPr txBox="1"/>
            <p:nvPr/>
          </p:nvSpPr>
          <p:spPr>
            <a:xfrm>
              <a:off x="3962400" y="4932713"/>
              <a:ext cx="1752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WORKPLACE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INJURY</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additive="base">
                                        <p:cTn id="7" dur="1000"/>
                                        <p:tgtEl>
                                          <p:spTgt spid="326"/>
                                        </p:tgtEl>
                                        <p:attrNameLst>
                                          <p:attrName>ppt_w</p:attrName>
                                        </p:attrNameLst>
                                      </p:cBhvr>
                                      <p:tavLst>
                                        <p:tav tm="0">
                                          <p:val>
                                            <p:strVal val="0"/>
                                          </p:val>
                                        </p:tav>
                                        <p:tav tm="100000">
                                          <p:val>
                                            <p:strVal val="#ppt_w"/>
                                          </p:val>
                                        </p:tav>
                                      </p:tavLst>
                                    </p:anim>
                                    <p:anim calcmode="lin" valueType="num">
                                      <p:cBhvr additive="base">
                                        <p:cTn id="8" dur="1000"/>
                                        <p:tgtEl>
                                          <p:spTgt spid="32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75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500"/>
                                        <p:tgtEl>
                                          <p:spTgt spid="342"/>
                                        </p:tgtEl>
                                      </p:cBhvr>
                                    </p:animEffect>
                                  </p:childTnLst>
                                </p:cTn>
                              </p:par>
                            </p:childTnLst>
                          </p:cTn>
                        </p:par>
                        <p:par>
                          <p:cTn id="13" fill="hold">
                            <p:stCondLst>
                              <p:cond delay="1500"/>
                            </p:stCondLst>
                            <p:childTnLst>
                              <p:par>
                                <p:cTn id="14" presetID="10" presetClass="entr" presetSubtype="0" fill="hold" nodeType="afterEffect">
                                  <p:stCondLst>
                                    <p:cond delay="750"/>
                                  </p:stCondLst>
                                  <p:childTnLst>
                                    <p:set>
                                      <p:cBhvr>
                                        <p:cTn id="15" dur="1" fill="hold">
                                          <p:stCondLst>
                                            <p:cond delay="0"/>
                                          </p:stCondLst>
                                        </p:cTn>
                                        <p:tgtEl>
                                          <p:spTgt spid="339"/>
                                        </p:tgtEl>
                                        <p:attrNameLst>
                                          <p:attrName>style.visibility</p:attrName>
                                        </p:attrNameLst>
                                      </p:cBhvr>
                                      <p:to>
                                        <p:strVal val="visible"/>
                                      </p:to>
                                    </p:set>
                                    <p:animEffect transition="in" filter="fade">
                                      <p:cBhvr>
                                        <p:cTn id="16" dur="500"/>
                                        <p:tgtEl>
                                          <p:spTgt spid="339"/>
                                        </p:tgtEl>
                                      </p:cBhvr>
                                    </p:animEffect>
                                  </p:childTnLst>
                                </p:cTn>
                              </p:par>
                            </p:childTnLst>
                          </p:cTn>
                        </p:par>
                        <p:par>
                          <p:cTn id="17" fill="hold">
                            <p:stCondLst>
                              <p:cond delay="2000"/>
                            </p:stCondLst>
                            <p:childTnLst>
                              <p:par>
                                <p:cTn id="18" presetID="10" presetClass="entr" presetSubtype="0" fill="hold" nodeType="afterEffect">
                                  <p:stCondLst>
                                    <p:cond delay="75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500"/>
                                        <p:tgtEl>
                                          <p:spTgt spid="336"/>
                                        </p:tgtEl>
                                      </p:cBhvr>
                                    </p:animEffect>
                                  </p:childTnLst>
                                </p:cTn>
                              </p:par>
                            </p:childTnLst>
                          </p:cTn>
                        </p:par>
                        <p:par>
                          <p:cTn id="21" fill="hold">
                            <p:stCondLst>
                              <p:cond delay="2500"/>
                            </p:stCondLst>
                            <p:childTnLst>
                              <p:par>
                                <p:cTn id="22" presetID="10" presetClass="entr" presetSubtype="0" fill="hold" nodeType="afterEffect">
                                  <p:stCondLst>
                                    <p:cond delay="750"/>
                                  </p:stCondLst>
                                  <p:childTnLst>
                                    <p:set>
                                      <p:cBhvr>
                                        <p:cTn id="23" dur="1" fill="hold">
                                          <p:stCondLst>
                                            <p:cond delay="0"/>
                                          </p:stCondLst>
                                        </p:cTn>
                                        <p:tgtEl>
                                          <p:spTgt spid="333"/>
                                        </p:tgtEl>
                                        <p:attrNameLst>
                                          <p:attrName>style.visibility</p:attrName>
                                        </p:attrNameLst>
                                      </p:cBhvr>
                                      <p:to>
                                        <p:strVal val="visible"/>
                                      </p:to>
                                    </p:set>
                                    <p:animEffect transition="in" filter="fade">
                                      <p:cBhvr>
                                        <p:cTn id="24" dur="500"/>
                                        <p:tgtEl>
                                          <p:spTgt spid="333"/>
                                        </p:tgtEl>
                                      </p:cBhvr>
                                    </p:animEffect>
                                  </p:childTnLst>
                                </p:cTn>
                              </p:par>
                            </p:childTnLst>
                          </p:cTn>
                        </p:par>
                        <p:par>
                          <p:cTn id="25" fill="hold">
                            <p:stCondLst>
                              <p:cond delay="3000"/>
                            </p:stCondLst>
                            <p:childTnLst>
                              <p:par>
                                <p:cTn id="26" presetID="10" presetClass="entr" presetSubtype="0" fill="hold" nodeType="afterEffect">
                                  <p:stCondLst>
                                    <p:cond delay="750"/>
                                  </p:stCondLst>
                                  <p:childTnLst>
                                    <p:set>
                                      <p:cBhvr>
                                        <p:cTn id="27" dur="1" fill="hold">
                                          <p:stCondLst>
                                            <p:cond delay="0"/>
                                          </p:stCondLst>
                                        </p:cTn>
                                        <p:tgtEl>
                                          <p:spTgt spid="330"/>
                                        </p:tgtEl>
                                        <p:attrNameLst>
                                          <p:attrName>style.visibility</p:attrName>
                                        </p:attrNameLst>
                                      </p:cBhvr>
                                      <p:to>
                                        <p:strVal val="visible"/>
                                      </p:to>
                                    </p:set>
                                    <p:animEffect transition="in" filter="fade">
                                      <p:cBhvr>
                                        <p:cTn id="28" dur="500"/>
                                        <p:tgtEl>
                                          <p:spTgt spid="330"/>
                                        </p:tgtEl>
                                      </p:cBhvr>
                                    </p:animEffect>
                                  </p:childTnLst>
                                </p:cTn>
                              </p:par>
                            </p:childTnLst>
                          </p:cTn>
                        </p:par>
                        <p:par>
                          <p:cTn id="29" fill="hold">
                            <p:stCondLst>
                              <p:cond delay="3500"/>
                            </p:stCondLst>
                            <p:childTnLst>
                              <p:par>
                                <p:cTn id="30" presetID="10" presetClass="entr" presetSubtype="0" fill="hold" nodeType="afterEffect">
                                  <p:stCondLst>
                                    <p:cond delay="750"/>
                                  </p:stCondLst>
                                  <p:childTnLst>
                                    <p:set>
                                      <p:cBhvr>
                                        <p:cTn id="31" dur="1" fill="hold">
                                          <p:stCondLst>
                                            <p:cond delay="0"/>
                                          </p:stCondLst>
                                        </p:cTn>
                                        <p:tgtEl>
                                          <p:spTgt spid="327"/>
                                        </p:tgtEl>
                                        <p:attrNameLst>
                                          <p:attrName>style.visibility</p:attrName>
                                        </p:attrNameLst>
                                      </p:cBhvr>
                                      <p:to>
                                        <p:strVal val="visible"/>
                                      </p:to>
                                    </p:set>
                                    <p:animEffect transition="in" filter="fade">
                                      <p:cBhvr>
                                        <p:cTn id="32"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22"/>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SUMMARY</a:t>
            </a:r>
            <a:endParaRPr sz="2800" b="0" i="0" u="none" strike="noStrike" cap="none">
              <a:solidFill>
                <a:srgbClr val="FF9333"/>
              </a:solidFill>
              <a:latin typeface="Arial"/>
              <a:ea typeface="Arial"/>
              <a:cs typeface="Arial"/>
              <a:sym typeface="Arial"/>
            </a:endParaRPr>
          </a:p>
        </p:txBody>
      </p:sp>
      <p:sp>
        <p:nvSpPr>
          <p:cNvPr id="351" name="Google Shape;351;p22"/>
          <p:cNvSpPr txBox="1"/>
          <p:nvPr/>
        </p:nvSpPr>
        <p:spPr>
          <a:xfrm>
            <a:off x="152400" y="990600"/>
            <a:ext cx="88392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In summary, even though proper machine guarding is vital for any organization, it is also very important to make sure that guards are ergonomic and maintenance-friendly for the following reasons: </a:t>
            </a: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2406649" y="2166877"/>
            <a:ext cx="4635501" cy="272382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It will reduce the number of MSD injuries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The increased ROI will make up for the cost of custom guards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Faster maintenance and clean-up process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Guards will always be put back on, ensuring compliance and workers’ safety</a:t>
            </a:r>
            <a:endParaRPr sz="19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 calcmode="lin" valueType="num">
                                      <p:cBhvr additive="base">
                                        <p:cTn id="7" dur="1000"/>
                                        <p:tgtEl>
                                          <p:spTgt spid="350"/>
                                        </p:tgtEl>
                                        <p:attrNameLst>
                                          <p:attrName>ppt_w</p:attrName>
                                        </p:attrNameLst>
                                      </p:cBhvr>
                                      <p:tavLst>
                                        <p:tav tm="0">
                                          <p:val>
                                            <p:strVal val="0"/>
                                          </p:val>
                                        </p:tav>
                                        <p:tav tm="100000">
                                          <p:val>
                                            <p:strVal val="#ppt_w"/>
                                          </p:val>
                                        </p:tav>
                                      </p:tavLst>
                                    </p:anim>
                                    <p:anim calcmode="lin" valueType="num">
                                      <p:cBhvr additive="base">
                                        <p:cTn id="8" dur="1000"/>
                                        <p:tgtEl>
                                          <p:spTgt spid="3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23"/>
          <p:cNvSpPr txBox="1"/>
          <p:nvPr/>
        </p:nvSpPr>
        <p:spPr>
          <a:xfrm>
            <a:off x="76200" y="2133600"/>
            <a:ext cx="9144000" cy="2819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ONCE YOU HAVE MADE THE DECISION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TO GUARD YOUR ROTATING EQUIPMENT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8000"/>
                </a:solidFill>
                <a:latin typeface="Calibri"/>
                <a:ea typeface="Calibri"/>
                <a:cs typeface="Calibri"/>
                <a:sym typeface="Calibri"/>
              </a:rPr>
              <a:t> - BE SURE TO GUARDSMART.</a:t>
            </a:r>
            <a:endParaRPr sz="3600" b="1" i="0" u="none" strike="noStrike" cap="none">
              <a:solidFill>
                <a:srgbClr val="FF8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2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4"/>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Our SUB-BRANDS</a:t>
            </a:r>
            <a:endParaRPr sz="1800" b="0" i="0" u="none" strike="noStrike" cap="none">
              <a:solidFill>
                <a:schemeClr val="lt1"/>
              </a:solidFill>
              <a:latin typeface="Calibri"/>
              <a:ea typeface="Calibri"/>
              <a:cs typeface="Calibri"/>
              <a:sym typeface="Calibri"/>
            </a:endParaRPr>
          </a:p>
        </p:txBody>
      </p:sp>
      <p:pic>
        <p:nvPicPr>
          <p:cNvPr id="364" name="Google Shape;364;p24" descr="A group of logos with text&#10;&#10;Description automatically generated"/>
          <p:cNvPicPr preferRelativeResize="0"/>
          <p:nvPr/>
        </p:nvPicPr>
        <p:blipFill rotWithShape="1">
          <a:blip r:embed="rId3">
            <a:alphaModFix/>
          </a:blip>
          <a:srcRect/>
          <a:stretch/>
        </p:blipFill>
        <p:spPr>
          <a:xfrm>
            <a:off x="579294" y="2075529"/>
            <a:ext cx="8170607" cy="27069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25"/>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THANK YOU!</a:t>
            </a:r>
            <a:endParaRPr sz="2800" b="0" i="0" u="none" strike="noStrike" cap="none">
              <a:solidFill>
                <a:srgbClr val="FF9333"/>
              </a:solidFill>
              <a:latin typeface="Arial"/>
              <a:ea typeface="Arial"/>
              <a:cs typeface="Arial"/>
              <a:sym typeface="Arial"/>
            </a:endParaRPr>
          </a:p>
        </p:txBody>
      </p:sp>
      <p:pic>
        <p:nvPicPr>
          <p:cNvPr id="371" name="Google Shape;371;p25" descr="C:\Users\vhordov\Desktop\Stock photos\Happy Worker.jpeg"/>
          <p:cNvPicPr preferRelativeResize="0"/>
          <p:nvPr/>
        </p:nvPicPr>
        <p:blipFill rotWithShape="1">
          <a:blip r:embed="rId3">
            <a:alphaModFix/>
          </a:blip>
          <a:srcRect/>
          <a:stretch/>
        </p:blipFill>
        <p:spPr>
          <a:xfrm>
            <a:off x="1044875" y="762000"/>
            <a:ext cx="7206643" cy="47124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1000"/>
                                        <p:tgtEl>
                                          <p:spTgt spid="370"/>
                                        </p:tgtEl>
                                        <p:attrNameLst>
                                          <p:attrName>ppt_w</p:attrName>
                                        </p:attrNameLst>
                                      </p:cBhvr>
                                      <p:tavLst>
                                        <p:tav tm="0">
                                          <p:val>
                                            <p:strVal val="0"/>
                                          </p:val>
                                        </p:tav>
                                        <p:tav tm="100000">
                                          <p:val>
                                            <p:strVal val="#ppt_w"/>
                                          </p:val>
                                        </p:tav>
                                      </p:tavLst>
                                    </p:anim>
                                    <p:anim calcmode="lin" valueType="num">
                                      <p:cBhvr additive="base">
                                        <p:cTn id="8" dur="1000"/>
                                        <p:tgtEl>
                                          <p:spTgt spid="3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7" name="Google Shape;377;p26"/>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REFERENCES</a:t>
            </a:r>
            <a:endParaRPr sz="2800" b="0" i="0" u="none" strike="noStrike" cap="none">
              <a:solidFill>
                <a:srgbClr val="FF9333"/>
              </a:solidFill>
              <a:latin typeface="Arial"/>
              <a:ea typeface="Arial"/>
              <a:cs typeface="Arial"/>
              <a:sym typeface="Arial"/>
            </a:endParaRPr>
          </a:p>
        </p:txBody>
      </p:sp>
      <p:sp>
        <p:nvSpPr>
          <p:cNvPr id="378" name="Google Shape;378;p26"/>
          <p:cNvSpPr/>
          <p:nvPr/>
        </p:nvSpPr>
        <p:spPr>
          <a:xfrm>
            <a:off x="609600" y="1371600"/>
            <a:ext cx="7334250" cy="258532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The Cost of Musculoskeletal Disorders (MSDs) [Infographic]. (n.d.). Retrieved from </a:t>
            </a:r>
            <a:r>
              <a:rPr lang="en-US" sz="1800" b="0" i="0" u="sng" strike="noStrike" cap="none">
                <a:solidFill>
                  <a:schemeClr val="hlink"/>
                </a:solidFill>
                <a:latin typeface="Calibri"/>
                <a:ea typeface="Calibri"/>
                <a:cs typeface="Calibri"/>
                <a:sym typeface="Calibri"/>
                <a:hlinkClick r:id="rId3"/>
              </a:rPr>
              <a:t>https://ergo-plus.com/cost-of-musculoskeletal-disorders-infographic/</a:t>
            </a: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OSHA Small Business | Safety Pays Program - Estimator | Occupational Safety and Health Administration. (2015, November 16). Retrieved from </a:t>
            </a:r>
            <a:r>
              <a:rPr lang="en-US" sz="1800" b="0" i="0" u="sng" strike="noStrike" cap="none">
                <a:solidFill>
                  <a:schemeClr val="hlink"/>
                </a:solidFill>
                <a:latin typeface="Calibri"/>
                <a:ea typeface="Calibri"/>
                <a:cs typeface="Calibri"/>
                <a:sym typeface="Calibri"/>
                <a:hlinkClick r:id="rId4"/>
              </a:rPr>
              <a:t>https://www.osha.gov/dcsp/smallbusiness/safetypays/estimator.html</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1000"/>
                                        <p:tgtEl>
                                          <p:spTgt spid="377"/>
                                        </p:tgtEl>
                                        <p:attrNameLst>
                                          <p:attrName>ppt_w</p:attrName>
                                        </p:attrNameLst>
                                      </p:cBhvr>
                                      <p:tavLst>
                                        <p:tav tm="0">
                                          <p:val>
                                            <p:strVal val="0"/>
                                          </p:val>
                                        </p:tav>
                                        <p:tav tm="100000">
                                          <p:val>
                                            <p:strVal val="#ppt_w"/>
                                          </p:val>
                                        </p:tav>
                                      </p:tavLst>
                                    </p:anim>
                                    <p:anim calcmode="lin" valueType="num">
                                      <p:cBhvr additive="base">
                                        <p:cTn id="8" dur="1000"/>
                                        <p:tgtEl>
                                          <p:spTgt spid="3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3"/>
          <p:cNvPicPr preferRelativeResize="0"/>
          <p:nvPr/>
        </p:nvPicPr>
        <p:blipFill rotWithShape="1">
          <a:blip r:embed="rId3">
            <a:alphaModFix/>
          </a:blip>
          <a:srcRect/>
          <a:stretch/>
        </p:blipFill>
        <p:spPr>
          <a:xfrm>
            <a:off x="1949747" y="1911632"/>
            <a:ext cx="5219985" cy="324314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000"/>
              </a:srgbClr>
            </a:outerShdw>
          </a:effectLst>
        </p:spPr>
      </p:pic>
      <p:sp>
        <p:nvSpPr>
          <p:cNvPr id="105" name="Google Shape;105;p3"/>
          <p:cNvSpPr/>
          <p:nvPr/>
        </p:nvSpPr>
        <p:spPr>
          <a:xfrm>
            <a:off x="0" y="91440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Fixed Guarding refers to a guard that is a physical barrier between a worker and a danger zone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and it requires a “tool to remove.”</a:t>
            </a:r>
            <a:endParaRPr sz="14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FIXED GUARDING</a:t>
            </a:r>
            <a:endParaRPr sz="2400" b="1" i="0" u="none" strike="noStrike" cap="none">
              <a:solidFill>
                <a:srgbClr val="FF933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ppt_w</p:attrName>
                                        </p:attrNameLst>
                                      </p:cBhvr>
                                      <p:tavLst>
                                        <p:tav tm="0">
                                          <p:val>
                                            <p:strVal val="0"/>
                                          </p:val>
                                        </p:tav>
                                        <p:tav tm="100000">
                                          <p:val>
                                            <p:strVal val="#ppt_w"/>
                                          </p:val>
                                        </p:tav>
                                      </p:tavLst>
                                    </p:anim>
                                    <p:anim calcmode="lin" valueType="num">
                                      <p:cBhvr additive="base">
                                        <p:cTn id="8"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
          <p:cNvSpPr txBox="1"/>
          <p:nvPr/>
        </p:nvSpPr>
        <p:spPr>
          <a:xfrm>
            <a:off x="2171700" y="152400"/>
            <a:ext cx="495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WHY DO WE NEED GUARDING?</a:t>
            </a:r>
            <a:endParaRPr sz="2400" b="1" i="0" u="none" strike="noStrike" cap="none">
              <a:solidFill>
                <a:schemeClr val="lt1"/>
              </a:solidFill>
              <a:latin typeface="Arial"/>
              <a:ea typeface="Arial"/>
              <a:cs typeface="Arial"/>
              <a:sym typeface="Arial"/>
            </a:endParaRPr>
          </a:p>
        </p:txBody>
      </p:sp>
      <p:sp>
        <p:nvSpPr>
          <p:cNvPr id="113" name="Google Shape;113;p4"/>
          <p:cNvSpPr txBox="1"/>
          <p:nvPr/>
        </p:nvSpPr>
        <p:spPr>
          <a:xfrm>
            <a:off x="838200" y="914400"/>
            <a:ext cx="7620000" cy="23391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Any machine part</a:t>
            </a:r>
            <a:r>
              <a:rPr lang="en-US" sz="2200" b="0" i="0" u="none" strike="noStrike" cap="none">
                <a:solidFill>
                  <a:schemeClr val="dk1"/>
                </a:solidFill>
                <a:latin typeface="Calibri"/>
                <a:ea typeface="Calibri"/>
                <a:cs typeface="Calibri"/>
                <a:sym typeface="Calibri"/>
              </a:rPr>
              <a:t>, </a:t>
            </a:r>
            <a:r>
              <a:rPr lang="en-US" sz="2200" b="1" i="0" u="none" strike="noStrike" cap="none">
                <a:solidFill>
                  <a:schemeClr val="dk1"/>
                </a:solidFill>
                <a:latin typeface="Calibri"/>
                <a:ea typeface="Calibri"/>
                <a:cs typeface="Calibri"/>
                <a:sym typeface="Calibri"/>
              </a:rPr>
              <a:t>function, or process</a:t>
            </a:r>
            <a:r>
              <a:rPr lang="en-US" sz="2200" b="0" i="0" u="none" strike="noStrike" cap="none">
                <a:solidFill>
                  <a:schemeClr val="dk1"/>
                </a:solidFill>
                <a:latin typeface="Calibri"/>
                <a:ea typeface="Calibri"/>
                <a:cs typeface="Calibri"/>
                <a:sym typeface="Calibri"/>
              </a:rPr>
              <a:t> which may </a:t>
            </a:r>
            <a:r>
              <a:rPr lang="en-US" sz="2200" b="1" i="0" u="none" strike="noStrike" cap="none">
                <a:solidFill>
                  <a:schemeClr val="dk1"/>
                </a:solidFill>
                <a:latin typeface="Calibri"/>
                <a:ea typeface="Calibri"/>
                <a:cs typeface="Calibri"/>
                <a:sym typeface="Calibri"/>
              </a:rPr>
              <a:t>cause injury must be safeguarded</a:t>
            </a:r>
            <a:r>
              <a:rPr lang="en-US" sz="2200" b="0" i="0" u="none" strike="noStrike" cap="none">
                <a:solidFill>
                  <a:schemeClr val="dk1"/>
                </a:solidFill>
                <a:latin typeface="Calibri"/>
                <a:ea typeface="Calibri"/>
                <a:cs typeface="Calibri"/>
                <a:sym typeface="Calibri"/>
              </a:rPr>
              <a:t>. When the operation of a </a:t>
            </a:r>
            <a:r>
              <a:rPr lang="en-US" sz="2200" b="1" i="0" u="none" strike="noStrike" cap="none">
                <a:solidFill>
                  <a:schemeClr val="dk1"/>
                </a:solidFill>
                <a:latin typeface="Calibri"/>
                <a:ea typeface="Calibri"/>
                <a:cs typeface="Calibri"/>
                <a:sym typeface="Calibri"/>
              </a:rPr>
              <a:t>machine</a:t>
            </a:r>
            <a:r>
              <a:rPr lang="en-US" sz="2200" b="0" i="0" u="none" strike="noStrike" cap="none">
                <a:solidFill>
                  <a:schemeClr val="dk1"/>
                </a:solidFill>
                <a:latin typeface="Calibri"/>
                <a:ea typeface="Calibri"/>
                <a:cs typeface="Calibri"/>
                <a:sym typeface="Calibri"/>
              </a:rPr>
              <a:t> or accidental contact with it </a:t>
            </a:r>
            <a:r>
              <a:rPr lang="en-US" sz="2200" b="1" i="0" u="none" strike="noStrike" cap="none">
                <a:solidFill>
                  <a:schemeClr val="dk1"/>
                </a:solidFill>
                <a:latin typeface="Calibri"/>
                <a:ea typeface="Calibri"/>
                <a:cs typeface="Calibri"/>
                <a:sym typeface="Calibri"/>
              </a:rPr>
              <a:t>can</a:t>
            </a:r>
            <a:r>
              <a:rPr lang="en-US" sz="2200" b="0" i="0" u="none" strike="noStrike" cap="none">
                <a:solidFill>
                  <a:schemeClr val="dk1"/>
                </a:solidFill>
                <a:latin typeface="Calibri"/>
                <a:ea typeface="Calibri"/>
                <a:cs typeface="Calibri"/>
                <a:sym typeface="Calibri"/>
              </a:rPr>
              <a:t> injure the operator or others in the vicinity, the hazards </a:t>
            </a:r>
            <a:r>
              <a:rPr lang="en-US" sz="2200" b="1" i="0" u="none" strike="noStrike" cap="none">
                <a:solidFill>
                  <a:schemeClr val="dk1"/>
                </a:solidFill>
                <a:latin typeface="Calibri"/>
                <a:ea typeface="Calibri"/>
                <a:cs typeface="Calibri"/>
                <a:sym typeface="Calibri"/>
              </a:rPr>
              <a:t>must</a:t>
            </a:r>
            <a:r>
              <a:rPr lang="en-US" sz="2200" b="0" i="0" u="none" strike="noStrike" cap="none">
                <a:solidFill>
                  <a:schemeClr val="dk1"/>
                </a:solidFill>
                <a:latin typeface="Calibri"/>
                <a:ea typeface="Calibri"/>
                <a:cs typeface="Calibri"/>
                <a:sym typeface="Calibri"/>
              </a:rPr>
              <a:t> be either controlled or eliminated.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a:off x="1143000" y="3611940"/>
            <a:ext cx="7010400"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A physical barrier (fixed guarding) is a means of physically preventing access to dangerous areas.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dk1"/>
                </a:solidFill>
                <a:latin typeface="Calibri"/>
                <a:ea typeface="Calibri"/>
                <a:cs typeface="Calibri"/>
                <a:sym typeface="Calibri"/>
              </a:rPr>
              <a:t>It is a requirement by law!</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ppt_w</p:attrName>
                                        </p:attrNameLst>
                                      </p:cBhvr>
                                      <p:tavLst>
                                        <p:tav tm="0">
                                          <p:val>
                                            <p:strVal val="0"/>
                                          </p:val>
                                        </p:tav>
                                        <p:tav tm="100000">
                                          <p:val>
                                            <p:strVal val="#ppt_w"/>
                                          </p:val>
                                        </p:tav>
                                      </p:tavLst>
                                    </p:anim>
                                    <p:anim calcmode="lin" valueType="num">
                                      <p:cBhvr additive="base">
                                        <p:cTn id="8" dur="10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9"/>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39"/>
          <p:cNvSpPr txBox="1"/>
          <p:nvPr/>
        </p:nvSpPr>
        <p:spPr>
          <a:xfrm>
            <a:off x="1352550" y="152400"/>
            <a:ext cx="67246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WHAT CREATES A MECHANICAL HAZARD?</a:t>
            </a:r>
            <a:endParaRPr sz="2400" b="1" i="0" u="none" strike="noStrike" cap="none">
              <a:solidFill>
                <a:schemeClr val="lt1"/>
              </a:solidFill>
              <a:latin typeface="Arial"/>
              <a:ea typeface="Arial"/>
              <a:cs typeface="Arial"/>
              <a:sym typeface="Arial"/>
            </a:endParaRPr>
          </a:p>
        </p:txBody>
      </p:sp>
      <p:sp>
        <p:nvSpPr>
          <p:cNvPr id="121" name="Google Shape;121;p39"/>
          <p:cNvSpPr txBox="1"/>
          <p:nvPr/>
        </p:nvSpPr>
        <p:spPr>
          <a:xfrm>
            <a:off x="2085975" y="1905000"/>
            <a:ext cx="4933950" cy="443961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In-running nip points (pinch points)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Rotating motions/equipment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Belts or gears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Flying chips or sparks</a:t>
            </a:r>
            <a:endParaRPr sz="2400" b="1"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Parts that impact or shear</a:t>
            </a:r>
            <a:endParaRPr sz="1400" b="0" i="0" u="none" strike="noStrike" cap="none">
              <a:solidFill>
                <a:srgbClr val="000000"/>
              </a:solidFill>
              <a:latin typeface="Arial"/>
              <a:ea typeface="Arial"/>
              <a:cs typeface="Arial"/>
              <a:sym typeface="Arial"/>
            </a:endParaRPr>
          </a:p>
          <a:p>
            <a:pPr marL="285750" marR="0" lvl="0" indent="-158750" algn="l" rtl="0">
              <a:lnSpc>
                <a:spcPct val="114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85750" marR="0" lvl="0" indent="-158750" algn="l" rtl="0">
              <a:lnSpc>
                <a:spcPct val="114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285750" marR="0" lvl="0" indent="-158750" algn="l" rtl="0">
              <a:lnSpc>
                <a:spcPct val="114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p:tgtEl>
                                          <p:spTgt spid="120"/>
                                        </p:tgtEl>
                                        <p:attrNameLst>
                                          <p:attrName>ppt_w</p:attrName>
                                        </p:attrNameLst>
                                      </p:cBhvr>
                                      <p:tavLst>
                                        <p:tav tm="0">
                                          <p:val>
                                            <p:strVal val="0"/>
                                          </p:val>
                                        </p:tav>
                                        <p:tav tm="100000">
                                          <p:val>
                                            <p:strVal val="#ppt_w"/>
                                          </p:val>
                                        </p:tav>
                                      </p:tavLst>
                                    </p:anim>
                                    <p:anim calcmode="lin" valueType="num">
                                      <p:cBhvr additive="base">
                                        <p:cTn id="8" dur="1000"/>
                                        <p:tgtEl>
                                          <p:spTgt spid="1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
          <p:cNvSpPr txBox="1"/>
          <p:nvPr/>
        </p:nvSpPr>
        <p:spPr>
          <a:xfrm>
            <a:off x="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 U T O</a:t>
            </a:r>
            <a:endParaRPr sz="2400" b="0" i="0" u="none" strike="noStrike" cap="none">
              <a:solidFill>
                <a:srgbClr val="FF9333"/>
              </a:solidFill>
              <a:latin typeface="Arial"/>
              <a:ea typeface="Arial"/>
              <a:cs typeface="Arial"/>
              <a:sym typeface="Arial"/>
            </a:endParaRPr>
          </a:p>
        </p:txBody>
      </p:sp>
      <p:sp>
        <p:nvSpPr>
          <p:cNvPr id="128" name="Google Shape;128;p5"/>
          <p:cNvSpPr/>
          <p:nvPr/>
        </p:nvSpPr>
        <p:spPr>
          <a:xfrm>
            <a:off x="228600" y="990600"/>
            <a:ext cx="87630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guarding should take into account the physical characteristics of the people involved and, in particular, their abilities to reach through openings and over or around barriers or guards.</a:t>
            </a:r>
            <a:endParaRPr sz="1400" b="0" i="0" u="none" strike="noStrike" cap="none">
              <a:solidFill>
                <a:srgbClr val="000000"/>
              </a:solidFill>
              <a:latin typeface="Arial"/>
              <a:ea typeface="Arial"/>
              <a:cs typeface="Arial"/>
              <a:sym typeface="Arial"/>
            </a:endParaRPr>
          </a:p>
        </p:txBody>
      </p:sp>
      <p:sp>
        <p:nvSpPr>
          <p:cNvPr id="129" name="Google Shape;129;p5"/>
          <p:cNvSpPr txBox="1"/>
          <p:nvPr/>
        </p:nvSpPr>
        <p:spPr>
          <a:xfrm>
            <a:off x="152400" y="1897559"/>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WHEN YOU ARE GUARDING EQUIPMENT YOU </a:t>
            </a:r>
            <a:br>
              <a:rPr lang="en-US" sz="2200" b="0" i="0" u="none" strike="noStrike" cap="none">
                <a:solidFill>
                  <a:schemeClr val="dk1"/>
                </a:solidFill>
                <a:latin typeface="Calibri"/>
                <a:ea typeface="Calibri"/>
                <a:cs typeface="Calibri"/>
                <a:sym typeface="Calibri"/>
              </a:rPr>
            </a:br>
            <a:r>
              <a:rPr lang="en-US" sz="2200" b="1" i="0" u="none" strike="noStrike" cap="none">
                <a:solidFill>
                  <a:schemeClr val="dk1"/>
                </a:solidFill>
                <a:latin typeface="Calibri"/>
                <a:ea typeface="Calibri"/>
                <a:cs typeface="Calibri"/>
                <a:sym typeface="Calibri"/>
              </a:rPr>
              <a:t>MUST NOT </a:t>
            </a:r>
            <a:r>
              <a:rPr lang="en-US" sz="2200" b="0" i="0" u="none" strike="noStrike" cap="none">
                <a:solidFill>
                  <a:schemeClr val="dk1"/>
                </a:solidFill>
                <a:latin typeface="Calibri"/>
                <a:ea typeface="Calibri"/>
                <a:cs typeface="Calibri"/>
                <a:sym typeface="Calibri"/>
              </a:rPr>
              <a:t>BE ABLE TO REACH THE HAZARD FROM</a:t>
            </a:r>
            <a:endParaRPr sz="1400" b="0" i="0" u="none" strike="noStrike" cap="none">
              <a:solidFill>
                <a:srgbClr val="000000"/>
              </a:solidFill>
              <a:latin typeface="Arial"/>
              <a:ea typeface="Arial"/>
              <a:cs typeface="Arial"/>
              <a:sym typeface="Arial"/>
            </a:endParaRPr>
          </a:p>
        </p:txBody>
      </p:sp>
      <p:sp>
        <p:nvSpPr>
          <p:cNvPr id="130" name="Google Shape;130;p5"/>
          <p:cNvSpPr txBox="1"/>
          <p:nvPr/>
        </p:nvSpPr>
        <p:spPr>
          <a:xfrm>
            <a:off x="6096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a:t>
            </a:r>
            <a:r>
              <a:rPr lang="en-US" sz="2800" b="0" i="0" u="none" strike="noStrike" cap="none">
                <a:solidFill>
                  <a:schemeClr val="dk1"/>
                </a:solidFill>
                <a:latin typeface="Calibri"/>
                <a:ea typeface="Calibri"/>
                <a:cs typeface="Calibri"/>
                <a:sym typeface="Calibri"/>
              </a:rPr>
              <a:t>round</a:t>
            </a:r>
            <a:endParaRPr sz="1400" b="0" i="0" u="none" strike="noStrike" cap="none">
              <a:solidFill>
                <a:srgbClr val="000000"/>
              </a:solidFill>
              <a:latin typeface="Arial"/>
              <a:ea typeface="Arial"/>
              <a:cs typeface="Arial"/>
              <a:sym typeface="Arial"/>
            </a:endParaRPr>
          </a:p>
        </p:txBody>
      </p:sp>
      <p:grpSp>
        <p:nvGrpSpPr>
          <p:cNvPr id="131" name="Google Shape;131;p5"/>
          <p:cNvGrpSpPr/>
          <p:nvPr/>
        </p:nvGrpSpPr>
        <p:grpSpPr>
          <a:xfrm>
            <a:off x="609600" y="3266420"/>
            <a:ext cx="1295400" cy="2286000"/>
            <a:chOff x="609600" y="3048000"/>
            <a:chExt cx="1295400" cy="2286000"/>
          </a:xfrm>
        </p:grpSpPr>
        <p:sp>
          <p:nvSpPr>
            <p:cNvPr id="132" name="Google Shape;132;p5"/>
            <p:cNvSpPr/>
            <p:nvPr/>
          </p:nvSpPr>
          <p:spPr>
            <a:xfrm>
              <a:off x="6096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33" name="Google Shape;133;p5" descr="image005"/>
            <p:cNvPicPr preferRelativeResize="0"/>
            <p:nvPr/>
          </p:nvPicPr>
          <p:blipFill rotWithShape="1">
            <a:blip r:embed="rId3">
              <a:alphaModFix/>
            </a:blip>
            <a:srcRect/>
            <a:stretch/>
          </p:blipFill>
          <p:spPr>
            <a:xfrm>
              <a:off x="728057" y="3124200"/>
              <a:ext cx="1100743" cy="2085975"/>
            </a:xfrm>
            <a:prstGeom prst="rect">
              <a:avLst/>
            </a:prstGeom>
            <a:noFill/>
            <a:ln>
              <a:noFill/>
            </a:ln>
          </p:spPr>
        </p:pic>
      </p:grpSp>
      <p:grpSp>
        <p:nvGrpSpPr>
          <p:cNvPr id="134" name="Google Shape;134;p5"/>
          <p:cNvGrpSpPr/>
          <p:nvPr/>
        </p:nvGrpSpPr>
        <p:grpSpPr>
          <a:xfrm>
            <a:off x="2819400" y="3266420"/>
            <a:ext cx="1295400" cy="2286000"/>
            <a:chOff x="2819400" y="3048000"/>
            <a:chExt cx="1295400" cy="2286000"/>
          </a:xfrm>
        </p:grpSpPr>
        <p:sp>
          <p:nvSpPr>
            <p:cNvPr id="135" name="Google Shape;135;p5"/>
            <p:cNvSpPr/>
            <p:nvPr/>
          </p:nvSpPr>
          <p:spPr>
            <a:xfrm>
              <a:off x="28194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36" name="Google Shape;136;p5" descr="image006"/>
            <p:cNvPicPr preferRelativeResize="0"/>
            <p:nvPr/>
          </p:nvPicPr>
          <p:blipFill rotWithShape="1">
            <a:blip r:embed="rId4">
              <a:alphaModFix/>
            </a:blip>
            <a:srcRect/>
            <a:stretch/>
          </p:blipFill>
          <p:spPr>
            <a:xfrm>
              <a:off x="2819400" y="3124200"/>
              <a:ext cx="1277405" cy="2085975"/>
            </a:xfrm>
            <a:prstGeom prst="rect">
              <a:avLst/>
            </a:prstGeom>
            <a:noFill/>
            <a:ln>
              <a:noFill/>
            </a:ln>
          </p:spPr>
        </p:pic>
      </p:grpSp>
      <p:grpSp>
        <p:nvGrpSpPr>
          <p:cNvPr id="137" name="Google Shape;137;p5"/>
          <p:cNvGrpSpPr/>
          <p:nvPr/>
        </p:nvGrpSpPr>
        <p:grpSpPr>
          <a:xfrm>
            <a:off x="4953000" y="3266420"/>
            <a:ext cx="1295400" cy="2286000"/>
            <a:chOff x="4953000" y="3048000"/>
            <a:chExt cx="1295400" cy="2286000"/>
          </a:xfrm>
        </p:grpSpPr>
        <p:sp>
          <p:nvSpPr>
            <p:cNvPr id="138" name="Google Shape;138;p5"/>
            <p:cNvSpPr/>
            <p:nvPr/>
          </p:nvSpPr>
          <p:spPr>
            <a:xfrm>
              <a:off x="49530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39" name="Google Shape;139;p5" descr="image017"/>
            <p:cNvPicPr preferRelativeResize="0"/>
            <p:nvPr/>
          </p:nvPicPr>
          <p:blipFill rotWithShape="1">
            <a:blip r:embed="rId5">
              <a:alphaModFix/>
            </a:blip>
            <a:srcRect/>
            <a:stretch/>
          </p:blipFill>
          <p:spPr>
            <a:xfrm>
              <a:off x="5054600" y="3171825"/>
              <a:ext cx="1114332" cy="2085975"/>
            </a:xfrm>
            <a:prstGeom prst="rect">
              <a:avLst/>
            </a:prstGeom>
            <a:noFill/>
            <a:ln>
              <a:noFill/>
            </a:ln>
          </p:spPr>
        </p:pic>
      </p:grpSp>
      <p:grpSp>
        <p:nvGrpSpPr>
          <p:cNvPr id="140" name="Google Shape;140;p5"/>
          <p:cNvGrpSpPr/>
          <p:nvPr/>
        </p:nvGrpSpPr>
        <p:grpSpPr>
          <a:xfrm>
            <a:off x="7086600" y="3266420"/>
            <a:ext cx="1295400" cy="2286000"/>
            <a:chOff x="7086600" y="3048000"/>
            <a:chExt cx="1295400" cy="2286000"/>
          </a:xfrm>
        </p:grpSpPr>
        <p:sp>
          <p:nvSpPr>
            <p:cNvPr id="141" name="Google Shape;141;p5"/>
            <p:cNvSpPr/>
            <p:nvPr/>
          </p:nvSpPr>
          <p:spPr>
            <a:xfrm>
              <a:off x="7086600" y="3048000"/>
              <a:ext cx="1295400" cy="2286000"/>
            </a:xfrm>
            <a:prstGeom prst="rect">
              <a:avLst/>
            </a:prstGeom>
            <a:solidFill>
              <a:schemeClr val="lt1"/>
            </a:solidFill>
            <a:ln>
              <a:noFill/>
            </a:ln>
            <a:effectLst>
              <a:outerShdw blurRad="165100" dist="38100" dir="210000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42" name="Google Shape;142;p5" descr="image018"/>
            <p:cNvPicPr preferRelativeResize="0"/>
            <p:nvPr/>
          </p:nvPicPr>
          <p:blipFill rotWithShape="1">
            <a:blip r:embed="rId6">
              <a:alphaModFix/>
            </a:blip>
            <a:srcRect/>
            <a:stretch/>
          </p:blipFill>
          <p:spPr>
            <a:xfrm>
              <a:off x="7239000" y="3200400"/>
              <a:ext cx="1039590" cy="2085975"/>
            </a:xfrm>
            <a:prstGeom prst="rect">
              <a:avLst/>
            </a:prstGeom>
            <a:noFill/>
            <a:ln>
              <a:noFill/>
            </a:ln>
          </p:spPr>
        </p:pic>
      </p:grpSp>
      <p:sp>
        <p:nvSpPr>
          <p:cNvPr id="143" name="Google Shape;143;p5"/>
          <p:cNvSpPr txBox="1"/>
          <p:nvPr/>
        </p:nvSpPr>
        <p:spPr>
          <a:xfrm>
            <a:off x="28194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U</a:t>
            </a:r>
            <a:r>
              <a:rPr lang="en-US" sz="2800" b="0" i="0" u="none" strike="noStrike" cap="none">
                <a:solidFill>
                  <a:schemeClr val="dk1"/>
                </a:solidFill>
                <a:latin typeface="Calibri"/>
                <a:ea typeface="Calibri"/>
                <a:cs typeface="Calibri"/>
                <a:sym typeface="Calibri"/>
              </a:rPr>
              <a:t>nder</a:t>
            </a:r>
            <a:endParaRPr sz="1400" b="0" i="0" u="none" strike="noStrike" cap="none">
              <a:solidFill>
                <a:srgbClr val="000000"/>
              </a:solidFill>
              <a:latin typeface="Arial"/>
              <a:ea typeface="Arial"/>
              <a:cs typeface="Arial"/>
              <a:sym typeface="Arial"/>
            </a:endParaRPr>
          </a:p>
        </p:txBody>
      </p:sp>
      <p:sp>
        <p:nvSpPr>
          <p:cNvPr id="144" name="Google Shape;144;p5"/>
          <p:cNvSpPr txBox="1"/>
          <p:nvPr/>
        </p:nvSpPr>
        <p:spPr>
          <a:xfrm>
            <a:off x="4953000" y="2656820"/>
            <a:ext cx="14478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hrough</a:t>
            </a:r>
            <a:endParaRPr sz="1400" b="0" i="0" u="none" strike="noStrike" cap="none">
              <a:solidFill>
                <a:srgbClr val="000000"/>
              </a:solidFill>
              <a:latin typeface="Arial"/>
              <a:ea typeface="Arial"/>
              <a:cs typeface="Arial"/>
              <a:sym typeface="Arial"/>
            </a:endParaRPr>
          </a:p>
        </p:txBody>
      </p:sp>
      <p:sp>
        <p:nvSpPr>
          <p:cNvPr id="145" name="Google Shape;145;p5"/>
          <p:cNvSpPr txBox="1"/>
          <p:nvPr/>
        </p:nvSpPr>
        <p:spPr>
          <a:xfrm>
            <a:off x="70866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O</a:t>
            </a:r>
            <a:r>
              <a:rPr lang="en-US" sz="2800" b="0" i="0" u="none" strike="noStrike" cap="none">
                <a:solidFill>
                  <a:schemeClr val="dk1"/>
                </a:solidFill>
                <a:latin typeface="Calibri"/>
                <a:ea typeface="Calibri"/>
                <a:cs typeface="Calibri"/>
                <a:sym typeface="Calibri"/>
              </a:rPr>
              <a:t>ver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p:tgtEl>
                                          <p:spTgt spid="127"/>
                                        </p:tgtEl>
                                        <p:attrNameLst>
                                          <p:attrName>ppt_w</p:attrName>
                                        </p:attrNameLst>
                                      </p:cBhvr>
                                      <p:tavLst>
                                        <p:tav tm="0">
                                          <p:val>
                                            <p:strVal val="0"/>
                                          </p:val>
                                        </p:tav>
                                        <p:tav tm="100000">
                                          <p:val>
                                            <p:strVal val="#ppt_w"/>
                                          </p:val>
                                        </p:tav>
                                      </p:tavLst>
                                    </p:anim>
                                    <p:anim calcmode="lin" valueType="num">
                                      <p:cBhvr additive="base">
                                        <p:cTn id="8" dur="1000"/>
                                        <p:tgtEl>
                                          <p:spTgt spid="12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400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000"/>
                                        <p:tgtEl>
                                          <p:spTgt spid="129"/>
                                        </p:tgtEl>
                                      </p:cBhvr>
                                    </p:animEffect>
                                  </p:childTnLst>
                                </p:cTn>
                              </p:par>
                            </p:childTnLst>
                          </p:cTn>
                        </p:par>
                        <p:par>
                          <p:cTn id="13" fill="hold">
                            <p:stCondLst>
                              <p:cond delay="2000"/>
                            </p:stCondLst>
                            <p:childTnLst>
                              <p:par>
                                <p:cTn id="14" presetID="2" presetClass="entr" presetSubtype="4" fill="hold" nodeType="afterEffect">
                                  <p:stCondLst>
                                    <p:cond delay="2000"/>
                                  </p:stCondLst>
                                  <p:childTnLst>
                                    <p:set>
                                      <p:cBhvr>
                                        <p:cTn id="15" dur="1" fill="hold">
                                          <p:stCondLst>
                                            <p:cond delay="0"/>
                                          </p:stCondLst>
                                        </p:cTn>
                                        <p:tgtEl>
                                          <p:spTgt spid="130"/>
                                        </p:tgtEl>
                                        <p:attrNameLst>
                                          <p:attrName>style.visibility</p:attrName>
                                        </p:attrNameLst>
                                      </p:cBhvr>
                                      <p:to>
                                        <p:strVal val="visible"/>
                                      </p:to>
                                    </p:set>
                                    <p:anim calcmode="lin" valueType="num">
                                      <p:cBhvr additive="base">
                                        <p:cTn id="16" dur="500"/>
                                        <p:tgtEl>
                                          <p:spTgt spid="13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2000"/>
                                  </p:stCondLst>
                                  <p:childTnLst>
                                    <p:set>
                                      <p:cBhvr>
                                        <p:cTn id="19" dur="1" fill="hold">
                                          <p:stCondLst>
                                            <p:cond delay="0"/>
                                          </p:stCondLst>
                                        </p:cTn>
                                        <p:tgtEl>
                                          <p:spTgt spid="143"/>
                                        </p:tgtEl>
                                        <p:attrNameLst>
                                          <p:attrName>style.visibility</p:attrName>
                                        </p:attrNameLst>
                                      </p:cBhvr>
                                      <p:to>
                                        <p:strVal val="visible"/>
                                      </p:to>
                                    </p:set>
                                    <p:anim calcmode="lin" valueType="num">
                                      <p:cBhvr additive="base">
                                        <p:cTn id="20" dur="500"/>
                                        <p:tgtEl>
                                          <p:spTgt spid="143"/>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 presetClass="entr" presetSubtype="4" fill="hold" nodeType="afterEffect">
                                  <p:stCondLst>
                                    <p:cond delay="2000"/>
                                  </p:stCondLst>
                                  <p:childTnLst>
                                    <p:set>
                                      <p:cBhvr>
                                        <p:cTn id="23" dur="1" fill="hold">
                                          <p:stCondLst>
                                            <p:cond delay="0"/>
                                          </p:stCondLst>
                                        </p:cTn>
                                        <p:tgtEl>
                                          <p:spTgt spid="144"/>
                                        </p:tgtEl>
                                        <p:attrNameLst>
                                          <p:attrName>style.visibility</p:attrName>
                                        </p:attrNameLst>
                                      </p:cBhvr>
                                      <p:to>
                                        <p:strVal val="visible"/>
                                      </p:to>
                                    </p:set>
                                    <p:anim calcmode="lin" valueType="num">
                                      <p:cBhvr additive="base">
                                        <p:cTn id="24" dur="500"/>
                                        <p:tgtEl>
                                          <p:spTgt spid="14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2000"/>
                                  </p:stCondLst>
                                  <p:childTnLst>
                                    <p:set>
                                      <p:cBhvr>
                                        <p:cTn id="27" dur="1" fill="hold">
                                          <p:stCondLst>
                                            <p:cond delay="0"/>
                                          </p:stCondLst>
                                        </p:cTn>
                                        <p:tgtEl>
                                          <p:spTgt spid="145"/>
                                        </p:tgtEl>
                                        <p:attrNameLst>
                                          <p:attrName>style.visibility</p:attrName>
                                        </p:attrNameLst>
                                      </p:cBhvr>
                                      <p:to>
                                        <p:strVal val="visible"/>
                                      </p:to>
                                    </p:set>
                                    <p:anim calcmode="lin" valueType="num">
                                      <p:cBhvr additive="base">
                                        <p:cTn id="28" dur="500"/>
                                        <p:tgtEl>
                                          <p:spTgt spid="145"/>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500"/>
                                        <p:tgtEl>
                                          <p:spTgt spid="131"/>
                                        </p:tgtEl>
                                      </p:cBhvr>
                                    </p:animEffect>
                                  </p:childTnLst>
                                </p:cTn>
                              </p:par>
                            </p:childTnLst>
                          </p:cTn>
                        </p:par>
                        <p:par>
                          <p:cTn id="33" fill="hold">
                            <p:stCondLst>
                              <p:cond delay="4500"/>
                            </p:stCondLst>
                            <p:childTnLst>
                              <p:par>
                                <p:cTn id="34" presetID="10" presetClass="entr" presetSubtype="0" fill="hold" nodeType="afterEffect">
                                  <p:stCondLst>
                                    <p:cond delay="100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childTnLst>
                          </p:cTn>
                        </p:par>
                        <p:par>
                          <p:cTn id="37" fill="hold">
                            <p:stCondLst>
                              <p:cond delay="5000"/>
                            </p:stCondLst>
                            <p:childTnLst>
                              <p:par>
                                <p:cTn id="38" presetID="10" presetClass="entr" presetSubtype="0" fill="hold" nodeType="afterEffect">
                                  <p:stCondLst>
                                    <p:cond delay="1000"/>
                                  </p:stCondLst>
                                  <p:childTnLst>
                                    <p:set>
                                      <p:cBhvr>
                                        <p:cTn id="39" dur="1" fill="hold">
                                          <p:stCondLst>
                                            <p:cond delay="0"/>
                                          </p:stCondLst>
                                        </p:cTn>
                                        <p:tgtEl>
                                          <p:spTgt spid="137"/>
                                        </p:tgtEl>
                                        <p:attrNameLst>
                                          <p:attrName>style.visibility</p:attrName>
                                        </p:attrNameLst>
                                      </p:cBhvr>
                                      <p:to>
                                        <p:strVal val="visible"/>
                                      </p:to>
                                    </p:set>
                                    <p:animEffect transition="in" filter="fade">
                                      <p:cBhvr>
                                        <p:cTn id="40" dur="500"/>
                                        <p:tgtEl>
                                          <p:spTgt spid="137"/>
                                        </p:tgtEl>
                                      </p:cBhvr>
                                    </p:animEffect>
                                  </p:childTnLst>
                                </p:cTn>
                              </p:par>
                            </p:childTnLst>
                          </p:cTn>
                        </p:par>
                        <p:par>
                          <p:cTn id="41" fill="hold">
                            <p:stCondLst>
                              <p:cond delay="5500"/>
                            </p:stCondLst>
                            <p:childTnLst>
                              <p:par>
                                <p:cTn id="42" presetID="10" presetClass="entr" presetSubtype="0" fill="hold" nodeType="afterEffect">
                                  <p:stCondLst>
                                    <p:cond delay="1000"/>
                                  </p:stCondLst>
                                  <p:childTnLst>
                                    <p:set>
                                      <p:cBhvr>
                                        <p:cTn id="43" dur="1" fill="hold">
                                          <p:stCondLst>
                                            <p:cond delay="0"/>
                                          </p:stCondLst>
                                        </p:cTn>
                                        <p:tgtEl>
                                          <p:spTgt spid="140"/>
                                        </p:tgtEl>
                                        <p:attrNameLst>
                                          <p:attrName>style.visibility</p:attrName>
                                        </p:attrNameLst>
                                      </p:cBhvr>
                                      <p:to>
                                        <p:strVal val="visible"/>
                                      </p:to>
                                    </p:set>
                                    <p:animEffect transition="in" filter="fade">
                                      <p:cBhvr>
                                        <p:cTn id="44"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p:nvPr/>
        </p:nvSpPr>
        <p:spPr>
          <a:xfrm>
            <a:off x="7620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MAINTENANCE-FRIENDLY &amp; ERGONOMIC</a:t>
            </a:r>
            <a:endParaRPr sz="2400" b="0" i="0" u="none" strike="noStrike" cap="none">
              <a:solidFill>
                <a:srgbClr val="FF9333"/>
              </a:solidFill>
              <a:latin typeface="Arial"/>
              <a:ea typeface="Arial"/>
              <a:cs typeface="Arial"/>
              <a:sym typeface="Arial"/>
            </a:endParaRPr>
          </a:p>
        </p:txBody>
      </p:sp>
      <p:sp>
        <p:nvSpPr>
          <p:cNvPr id="152" name="Google Shape;152;p6"/>
          <p:cNvSpPr/>
          <p:nvPr/>
        </p:nvSpPr>
        <p:spPr>
          <a:xfrm>
            <a:off x="567690" y="1371600"/>
            <a:ext cx="8001000" cy="40318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It is extremely important to design your guards to be maintenance-friendly and ergonomic.</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OSHA states that: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possible, machine design should permit routine lubrication and adjustment without removal of safeguards. But when safeguards must be removed, and the machine serviced, the lockout procedure of </a:t>
            </a:r>
            <a:r>
              <a:rPr lang="en-US" sz="1600" b="0" i="0" u="sng" strike="noStrike" cap="none">
                <a:solidFill>
                  <a:schemeClr val="hlink"/>
                </a:solidFill>
                <a:latin typeface="Calibri"/>
                <a:ea typeface="Calibri"/>
                <a:cs typeface="Calibri"/>
                <a:sym typeface="Calibri"/>
                <a:hlinkClick r:id="rId3"/>
              </a:rPr>
              <a:t>29 CFR 1910.147</a:t>
            </a:r>
            <a:r>
              <a:rPr lang="en-US" sz="1600" b="0" i="0" u="none" strike="noStrike" cap="none">
                <a:solidFill>
                  <a:schemeClr val="dk1"/>
                </a:solidFill>
                <a:latin typeface="Calibri"/>
                <a:ea typeface="Calibri"/>
                <a:cs typeface="Calibri"/>
                <a:sym typeface="Calibri"/>
              </a:rPr>
              <a:t> must be adhered to. </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maintenance and repair crew must never fail to replace the guards before the job is considered finished and the machine is released from lockout.**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If a guarding system is difficult to remove or restricts access, often routine maintenance and clean-up activities are delayed or ignored, increasing the chance of unexpected and costly breakdowns</a:t>
            </a: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1250"/>
                                        <p:tgtEl>
                                          <p:spTgt spid="151"/>
                                        </p:tgtEl>
                                        <p:attrNameLst>
                                          <p:attrName>ppt_w</p:attrName>
                                        </p:attrNameLst>
                                      </p:cBhvr>
                                      <p:tavLst>
                                        <p:tav tm="0">
                                          <p:val>
                                            <p:strVal val="0"/>
                                          </p:val>
                                        </p:tav>
                                        <p:tav tm="100000">
                                          <p:val>
                                            <p:strVal val="#ppt_w"/>
                                          </p:val>
                                        </p:tav>
                                      </p:tavLst>
                                    </p:anim>
                                    <p:anim calcmode="lin" valueType="num">
                                      <p:cBhvr additive="base">
                                        <p:cTn id="8" dur="125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7"/>
          <p:cNvSpPr txBox="1"/>
          <p:nvPr/>
        </p:nvSpPr>
        <p:spPr>
          <a:xfrm>
            <a:off x="7620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IS YOUR GUARDING COSTING YOU MONEY?</a:t>
            </a:r>
            <a:endParaRPr sz="2400" b="0" i="0" u="none" strike="noStrike" cap="none">
              <a:solidFill>
                <a:srgbClr val="FF9333"/>
              </a:solidFill>
              <a:latin typeface="Arial"/>
              <a:ea typeface="Arial"/>
              <a:cs typeface="Arial"/>
              <a:sym typeface="Arial"/>
            </a:endParaRPr>
          </a:p>
        </p:txBody>
      </p:sp>
      <p:sp>
        <p:nvSpPr>
          <p:cNvPr id="159" name="Google Shape;159;p7"/>
          <p:cNvSpPr txBox="1"/>
          <p:nvPr/>
        </p:nvSpPr>
        <p:spPr>
          <a:xfrm>
            <a:off x="152400" y="1066800"/>
            <a:ext cx="8839200"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When an unexpected equipment breakdown occurs, one of the first things that happen after the machine is locked out is the need to remove Safety Guards in order to access the equipment. Also, one of the last things after repair work is completed is the need to put those same guards back in place before the machinery can be powered up.</a:t>
            </a: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2438400" y="2209800"/>
            <a:ext cx="41148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There are some questions in your checklist that should be asked:</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7"/>
          <p:cNvSpPr txBox="1"/>
          <p:nvPr/>
        </p:nvSpPr>
        <p:spPr>
          <a:xfrm>
            <a:off x="228600" y="3101871"/>
            <a:ext cx="8839200" cy="240065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How easy and quick are your guards to be removed and put back in place?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Does it require additional manpower?</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Was additional equipment, such as forklifts or overhead lifts, required?</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How much time does this add to your unexpected downtime?</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What does this extra time cost you in lost production?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1000"/>
                                        <p:tgtEl>
                                          <p:spTgt spid="158"/>
                                        </p:tgtEl>
                                        <p:attrNameLst>
                                          <p:attrName>ppt_w</p:attrName>
                                        </p:attrNameLst>
                                      </p:cBhvr>
                                      <p:tavLst>
                                        <p:tav tm="0">
                                          <p:val>
                                            <p:strVal val="0"/>
                                          </p:val>
                                        </p:tav>
                                        <p:tav tm="100000">
                                          <p:val>
                                            <p:strVal val="#ppt_w"/>
                                          </p:val>
                                        </p:tav>
                                      </p:tavLst>
                                    </p:anim>
                                    <p:anim calcmode="lin" valueType="num">
                                      <p:cBhvr additive="base">
                                        <p:cTn id="8" dur="10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47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
          <p:cNvSpPr txBox="1"/>
          <p:nvPr/>
        </p:nvSpPr>
        <p:spPr>
          <a:xfrm>
            <a:off x="76200" y="0"/>
            <a:ext cx="9144000" cy="8002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STATISTICS OF INJURIES DUE TO POOR GUARDING ERGONOMICS</a:t>
            </a:r>
            <a:endParaRPr sz="2300" b="0" i="0" u="none" strike="noStrike" cap="none">
              <a:solidFill>
                <a:srgbClr val="FF9333"/>
              </a:solidFill>
              <a:latin typeface="Arial"/>
              <a:ea typeface="Arial"/>
              <a:cs typeface="Arial"/>
              <a:sym typeface="Arial"/>
            </a:endParaRPr>
          </a:p>
        </p:txBody>
      </p:sp>
      <p:sp>
        <p:nvSpPr>
          <p:cNvPr id="169" name="Google Shape;169;p8"/>
          <p:cNvSpPr/>
          <p:nvPr/>
        </p:nvSpPr>
        <p:spPr>
          <a:xfrm>
            <a:off x="228600" y="990600"/>
            <a:ext cx="8763000"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most common outcomes of poor guarding ergonomics are musculoskeletal disorders (MSDs), Repetitive Strain Injury (RSI), Cumulative Trauma Disorder (CTD) and Repetitive Motion Injury (RMI). MSD is not a medical diagnosis, it is a term used for the group of injuries, such as:   </a:t>
            </a:r>
            <a:endParaRPr sz="1400" b="0" i="0" u="none" strike="noStrike" cap="none">
              <a:solidFill>
                <a:srgbClr val="000000"/>
              </a:solidFill>
              <a:latin typeface="Arial"/>
              <a:ea typeface="Arial"/>
              <a:cs typeface="Arial"/>
              <a:sym typeface="Arial"/>
            </a:endParaRPr>
          </a:p>
        </p:txBody>
      </p:sp>
      <p:sp>
        <p:nvSpPr>
          <p:cNvPr id="170" name="Google Shape;170;p8"/>
          <p:cNvSpPr/>
          <p:nvPr/>
        </p:nvSpPr>
        <p:spPr>
          <a:xfrm>
            <a:off x="228600" y="2286000"/>
            <a:ext cx="3886200" cy="200054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Back Pain (low back strain, etc.)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Muscle Strain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Tendonitis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Carpal Tunnel Syndrome (CTS)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Tennis Elbow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Shoulder Pains</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pic>
        <p:nvPicPr>
          <p:cNvPr id="171" name="Google Shape;171;p8"/>
          <p:cNvPicPr preferRelativeResize="0"/>
          <p:nvPr/>
        </p:nvPicPr>
        <p:blipFill rotWithShape="1">
          <a:blip r:embed="rId3">
            <a:alphaModFix/>
          </a:blip>
          <a:srcRect/>
          <a:stretch/>
        </p:blipFill>
        <p:spPr>
          <a:xfrm>
            <a:off x="5181600" y="1995028"/>
            <a:ext cx="3276600" cy="2106854"/>
          </a:xfrm>
          <a:prstGeom prst="rect">
            <a:avLst/>
          </a:prstGeom>
          <a:noFill/>
          <a:ln>
            <a:noFill/>
          </a:ln>
        </p:spPr>
      </p:pic>
      <p:sp>
        <p:nvSpPr>
          <p:cNvPr id="172" name="Google Shape;172;p8"/>
          <p:cNvSpPr/>
          <p:nvPr/>
        </p:nvSpPr>
        <p:spPr>
          <a:xfrm>
            <a:off x="266700" y="4495800"/>
            <a:ext cx="876300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According to ErgoPlus, MSDs account for 1/3 of all workers compensation costs in American workplaces. On average, there are 400,000 MSD injuries occur annually, which makes the direct cost to be $20 billion a year. Indirect cost (lost productivity, product defects, etc.) though, can be up to 5 times the direct cost. Finally, MSD cases require 38% more lost time days than the average injury or illness.  </a:t>
            </a: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1000"/>
                                        <p:tgtEl>
                                          <p:spTgt spid="168"/>
                                        </p:tgtEl>
                                        <p:attrNameLst>
                                          <p:attrName>ppt_w</p:attrName>
                                        </p:attrNameLst>
                                      </p:cBhvr>
                                      <p:tavLst>
                                        <p:tav tm="0">
                                          <p:val>
                                            <p:strVal val="0"/>
                                          </p:val>
                                        </p:tav>
                                        <p:tav tm="100000">
                                          <p:val>
                                            <p:strVal val="#ppt_w"/>
                                          </p:val>
                                        </p:tav>
                                      </p:tavLst>
                                    </p:anim>
                                    <p:anim calcmode="lin" valueType="num">
                                      <p:cBhvr additive="base">
                                        <p:cTn id="8" dur="1000"/>
                                        <p:tgtEl>
                                          <p:spTgt spid="16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1778</Words>
  <Application>Microsoft Office PowerPoint</Application>
  <PresentationFormat>On-screen Show (4:3)</PresentationFormat>
  <Paragraphs>154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Chris Allen</cp:lastModifiedBy>
  <cp:revision>1</cp:revision>
  <dcterms:modified xsi:type="dcterms:W3CDTF">2025-03-20T20:11:29Z</dcterms:modified>
</cp:coreProperties>
</file>